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8" r:id="rId3"/>
    <p:sldId id="280" r:id="rId4"/>
    <p:sldId id="268" r:id="rId5"/>
    <p:sldId id="269" r:id="rId6"/>
    <p:sldId id="281" r:id="rId7"/>
    <p:sldId id="285" r:id="rId8"/>
    <p:sldId id="306" r:id="rId9"/>
    <p:sldId id="307" r:id="rId10"/>
    <p:sldId id="308" r:id="rId11"/>
    <p:sldId id="309" r:id="rId12"/>
    <p:sldId id="270" r:id="rId13"/>
    <p:sldId id="272" r:id="rId14"/>
    <p:sldId id="273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305" r:id="rId24"/>
    <p:sldId id="296" r:id="rId25"/>
    <p:sldId id="302" r:id="rId26"/>
    <p:sldId id="297" r:id="rId27"/>
    <p:sldId id="298" r:id="rId28"/>
    <p:sldId id="299" r:id="rId29"/>
    <p:sldId id="300" r:id="rId30"/>
    <p:sldId id="301" r:id="rId31"/>
    <p:sldId id="287" r:id="rId32"/>
    <p:sldId id="276" r:id="rId33"/>
    <p:sldId id="274" r:id="rId34"/>
    <p:sldId id="304" r:id="rId35"/>
    <p:sldId id="278" r:id="rId36"/>
    <p:sldId id="277" r:id="rId37"/>
    <p:sldId id="279" r:id="rId38"/>
    <p:sldId id="303" r:id="rId39"/>
    <p:sldId id="267" r:id="rId4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48219EC-0C25-42F8-ACAB-9891D741DBA4}">
          <p14:sldIdLst>
            <p14:sldId id="256"/>
          </p14:sldIdLst>
        </p14:section>
        <p14:section name="Department Presentation" id="{0114E59A-B021-4DEA-BDE4-BB6EC49C2F4D}">
          <p14:sldIdLst>
            <p14:sldId id="258"/>
            <p14:sldId id="280"/>
            <p14:sldId id="268"/>
            <p14:sldId id="269"/>
            <p14:sldId id="281"/>
            <p14:sldId id="285"/>
            <p14:sldId id="306"/>
            <p14:sldId id="307"/>
            <p14:sldId id="308"/>
            <p14:sldId id="309"/>
            <p14:sldId id="270"/>
            <p14:sldId id="272"/>
            <p14:sldId id="273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305"/>
            <p14:sldId id="296"/>
            <p14:sldId id="302"/>
            <p14:sldId id="297"/>
            <p14:sldId id="298"/>
            <p14:sldId id="299"/>
            <p14:sldId id="300"/>
            <p14:sldId id="301"/>
            <p14:sldId id="287"/>
            <p14:sldId id="276"/>
            <p14:sldId id="274"/>
            <p14:sldId id="304"/>
            <p14:sldId id="278"/>
            <p14:sldId id="277"/>
            <p14:sldId id="279"/>
            <p14:sldId id="303"/>
          </p14:sldIdLst>
        </p14:section>
        <p14:section name="MAIN RESEARCH LINES &amp; RESULTS" id="{7D65F687-77FA-4875-906C-27FD546648F7}">
          <p14:sldIdLst/>
        </p14:section>
        <p14:section name="FUTURE PLANS" id="{3A9F34F7-DEB9-4A1B-A4A8-4366D924AAA6}">
          <p14:sldIdLst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08520"/>
    <a:srgbClr val="0049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50" autoAdjust="0"/>
  </p:normalViewPr>
  <p:slideViewPr>
    <p:cSldViewPr>
      <p:cViewPr>
        <p:scale>
          <a:sx n="66" d="100"/>
          <a:sy n="66" d="100"/>
        </p:scale>
        <p:origin x="-2196" y="-8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712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F4D8E-8FEE-4638-B4DB-EF63DA5419F0}" type="datetimeFigureOut">
              <a:rPr lang="es-ES" smtClean="0"/>
              <a:t>28/11/2017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A2F53-7943-49BE-8A9A-D20CA0C9A87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7022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DB71A-CD6A-4A37-8CFD-9BADD0848D77}" type="datetimeFigureOut">
              <a:rPr lang="es-ES" smtClean="0"/>
              <a:t>28/11/2017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99E72-CB38-4F12-87EF-E621BD19527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1306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068960"/>
            <a:ext cx="7772400" cy="747514"/>
          </a:xfrm>
        </p:spPr>
        <p:txBody>
          <a:bodyPr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864096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67" y="1196752"/>
            <a:ext cx="4971941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251520" y="188640"/>
            <a:ext cx="3894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0" dirty="0" smtClean="0">
                <a:solidFill>
                  <a:schemeClr val="bg1"/>
                </a:solidFill>
              </a:rPr>
              <a:t>www.bsc.es</a:t>
            </a:r>
            <a:endParaRPr lang="es-ES" sz="2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040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5736" y="6356350"/>
            <a:ext cx="6336704" cy="414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4448" y="635755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rgbClr val="004990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792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>
              <a:lnSpc>
                <a:spcPts val="30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5768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371181"/>
            <a:ext cx="7772400" cy="1362075"/>
          </a:xfrm>
        </p:spPr>
        <p:txBody>
          <a:bodyPr anchor="t">
            <a:normAutofit/>
          </a:bodyPr>
          <a:lstStyle>
            <a:lvl1pPr algn="r">
              <a:defRPr sz="2800" b="1" cap="all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52936"/>
            <a:ext cx="321714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912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052736"/>
            <a:ext cx="4388296" cy="5112568"/>
          </a:xfr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388296" cy="5112568"/>
          </a:xfr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5736" y="6356350"/>
            <a:ext cx="6336704" cy="414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4448" y="635755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rgbClr val="004990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792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14002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 anchor="b"/>
          <a:lstStyle/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91457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5736" y="6356350"/>
            <a:ext cx="6336704" cy="414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4448" y="635755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rgbClr val="004990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84524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resentation 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3068960"/>
            <a:ext cx="7772400" cy="747514"/>
          </a:xfrm>
        </p:spPr>
        <p:txBody>
          <a:bodyPr anchor="ctr">
            <a:normAutofit/>
          </a:bodyPr>
          <a:lstStyle>
            <a:lvl1pPr algn="ctr">
              <a:defRPr sz="3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864096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67" y="1196752"/>
            <a:ext cx="4971941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251520" y="188640"/>
            <a:ext cx="3894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0" dirty="0" smtClean="0">
                <a:solidFill>
                  <a:schemeClr val="bg1"/>
                </a:solidFill>
              </a:rPr>
              <a:t>www.bsc.es</a:t>
            </a:r>
            <a:endParaRPr lang="es-ES" sz="2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83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2867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7920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980728"/>
            <a:ext cx="8928992" cy="518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5736" y="6356350"/>
            <a:ext cx="6336704" cy="414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4448" y="6357553"/>
            <a:ext cx="442392" cy="412838"/>
          </a:xfrm>
          <a:prstGeom prst="rect">
            <a:avLst/>
          </a:prstGeom>
        </p:spPr>
        <p:txBody>
          <a:bodyPr anchor="b"/>
          <a:lstStyle>
            <a:lvl1pPr algn="r">
              <a:defRPr sz="1100">
                <a:solidFill>
                  <a:srgbClr val="004990"/>
                </a:solidFill>
              </a:defRPr>
            </a:lvl1pPr>
          </a:lstStyle>
          <a:p>
            <a:fld id="{4A490C5D-AEA8-4823-B9B3-806910A0ECF7}" type="slidenum">
              <a:rPr lang="es-ES" smtClean="0"/>
              <a:pPr/>
              <a:t>‹#›</a:t>
            </a:fld>
            <a:endParaRPr lang="es-ES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309320"/>
            <a:ext cx="1878899" cy="461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43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7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1"/>
        </a:buBlip>
        <a:defRPr sz="2400" kern="1200">
          <a:solidFill>
            <a:srgbClr val="00499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499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499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rgbClr val="00499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rgbClr val="00499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ftp://ftp.mcs.anl.gov/pub/romio/users-guide.ps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44208" y="5969024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r-Latn-RS" sz="1400" dirty="0" smtClean="0">
                <a:solidFill>
                  <a:schemeClr val="bg1"/>
                </a:solidFill>
              </a:rPr>
              <a:t>Barcelona, </a:t>
            </a:r>
            <a:r>
              <a:rPr lang="fr-FR" sz="1400" dirty="0" smtClean="0">
                <a:solidFill>
                  <a:schemeClr val="bg1"/>
                </a:solidFill>
              </a:rPr>
              <a:t>29/11/2017</a:t>
            </a:r>
            <a:endParaRPr lang="es-ES" sz="1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4875050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Damien</a:t>
            </a:r>
            <a:r>
              <a:rPr lang="es-E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Dosimont</a:t>
            </a:r>
            <a:endParaRPr lang="es-E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ALYA </a:t>
            </a:r>
            <a:r>
              <a:rPr lang="es-ES" dirty="0" err="1" smtClean="0"/>
              <a:t>Parallel</a:t>
            </a:r>
            <a:r>
              <a:rPr lang="es-ES" dirty="0" smtClean="0"/>
              <a:t> I/O Tutorial</a:t>
            </a:r>
            <a:endParaRPr lang="es-E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458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10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Postprocess</a:t>
            </a:r>
            <a:r>
              <a:rPr lang="en-US" dirty="0" smtClean="0"/>
              <a:t> files writing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E:\Experiments\mpio\CRM\mn4\primero\pos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60877"/>
            <a:ext cx="8621713" cy="537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93091" y="378904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17 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3775337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82 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300192" y="6248635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Speed-up: 4.8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50965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11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Postprocess</a:t>
            </a:r>
            <a:r>
              <a:rPr lang="en-US" dirty="0" smtClean="0"/>
              <a:t> files conversion (only one iteration)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E:\Experiments\mpio\CRM\mn4\primero\too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621713" cy="537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93091" y="378904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30 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3775337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3420 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6248635"/>
            <a:ext cx="1749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Speed-up: 114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52848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 (on MARENOSTRUM IV)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701088" y="6357938"/>
            <a:ext cx="442912" cy="412750"/>
          </a:xfrm>
        </p:spPr>
        <p:txBody>
          <a:bodyPr/>
          <a:lstStyle/>
          <a:p>
            <a:fld id="{4A490C5D-AEA8-4823-B9B3-806910A0ECF7}" type="slidenum">
              <a:rPr lang="es-ES" smtClean="0"/>
              <a:pPr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36739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13</a:t>
            </a:fld>
            <a:endParaRPr lang="es-E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Download, configure and compile </a:t>
            </a:r>
            <a:r>
              <a:rPr lang="en-US" dirty="0" err="1"/>
              <a:t>Alya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432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Connect in </a:t>
            </a:r>
            <a:r>
              <a:rPr lang="en-US" sz="2000" dirty="0" err="1" smtClean="0"/>
              <a:t>ssh</a:t>
            </a:r>
            <a:r>
              <a:rPr lang="en-US" sz="2000" dirty="0" smtClean="0"/>
              <a:t> to </a:t>
            </a:r>
            <a:r>
              <a:rPr lang="en-US" sz="2000" dirty="0" err="1" smtClean="0"/>
              <a:t>MareNostrum</a:t>
            </a:r>
            <a:r>
              <a:rPr lang="en-US" sz="2000" dirty="0" smtClean="0"/>
              <a:t> 4</a:t>
            </a:r>
            <a:endParaRPr lang="en-US" sz="2000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07504" y="3717032"/>
            <a:ext cx="8928992" cy="244827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svn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co file:///gpfs/projects/bsc21/svnroot/Alya/Trunk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alya</a:t>
            </a: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cd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alya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/Executables/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unix</a:t>
            </a: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cp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configure.in/config_ifort.in config.in</a:t>
            </a:r>
          </a:p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./configure –x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nastin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parall</a:t>
            </a: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salloc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–p interactive</a:t>
            </a:r>
          </a:p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make metis4</a:t>
            </a:r>
          </a:p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make –j4</a:t>
            </a:r>
          </a:p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cd ~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07504" y="1484784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ssh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mn1.bsc.es</a:t>
            </a: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128569" y="1988840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Create working directories</a:t>
            </a:r>
            <a:endParaRPr lang="en-US" sz="2000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107504" y="2420888"/>
            <a:ext cx="8928992" cy="6396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mkdir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tutorial-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mpio</a:t>
            </a: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cd tutorial-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mpio</a:t>
            </a: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128569" y="3211114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Get, configure and compile </a:t>
            </a:r>
            <a:r>
              <a:rPr lang="en-US" sz="2000" dirty="0" err="1" smtClean="0"/>
              <a:t>Alya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59160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14</a:t>
            </a:fld>
            <a:endParaRPr lang="es-E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Download</a:t>
            </a:r>
            <a:r>
              <a:rPr lang="en-US" dirty="0"/>
              <a:t> </a:t>
            </a:r>
            <a:r>
              <a:rPr lang="en-US" dirty="0" smtClean="0"/>
              <a:t>the example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07504" y="2420888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cp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–r /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gpfs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/projects/bsc21/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damien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/share/tutorial/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mpio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/example ~/scratch/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107504" y="1988840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Download the example</a:t>
            </a:r>
            <a:endParaRPr lang="en-US" sz="200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07780" y="3501008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cd ~/scratch/example/elbow/elbow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107504" y="3068960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Go to the example directory</a:t>
            </a:r>
            <a:endParaRPr lang="en-US" sz="2000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107780" y="4470267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diff ../elbow ../step-0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107504" y="4038219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Compare with step-0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50387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15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I/O Operations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separate and independent operations are available in </a:t>
            </a:r>
            <a:r>
              <a:rPr lang="en-US" dirty="0" err="1" smtClean="0"/>
              <a:t>Alya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Parallel mesh reading</a:t>
            </a:r>
          </a:p>
          <a:p>
            <a:pPr lvl="1"/>
            <a:r>
              <a:rPr lang="en-US" dirty="0" smtClean="0"/>
              <a:t>Post-process and restart files reading/writing</a:t>
            </a:r>
          </a:p>
          <a:p>
            <a:endParaRPr lang="en-US" dirty="0"/>
          </a:p>
          <a:p>
            <a:r>
              <a:rPr lang="en-US" dirty="0" smtClean="0"/>
              <a:t>Mesh reading requires to convert your mesh into binary files that are compliant with MPI-IO</a:t>
            </a:r>
          </a:p>
          <a:p>
            <a:r>
              <a:rPr lang="en-US" dirty="0" smtClean="0"/>
              <a:t>Post-process/restart I/O does not require anything beside configuring the .</a:t>
            </a:r>
            <a:r>
              <a:rPr lang="en-US" dirty="0" err="1" smtClean="0"/>
              <a:t>dat</a:t>
            </a:r>
            <a:r>
              <a:rPr lang="en-US" dirty="0" smtClean="0"/>
              <a:t> file</a:t>
            </a:r>
          </a:p>
        </p:txBody>
      </p:sp>
    </p:spTree>
    <p:extLst>
      <p:ext uri="{BB962C8B-B14F-4D97-AF65-F5344CB8AC3E}">
        <p14:creationId xmlns:p14="http://schemas.microsoft.com/office/powerpoint/2010/main" val="3466090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WRITE POSTPROCESS/RESTART FILES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701088" y="6357938"/>
            <a:ext cx="442912" cy="412750"/>
          </a:xfrm>
        </p:spPr>
        <p:txBody>
          <a:bodyPr/>
          <a:lstStyle/>
          <a:p>
            <a:fld id="{4A490C5D-AEA8-4823-B9B3-806910A0ECF7}" type="slidenum">
              <a:rPr lang="es-ES" smtClean="0"/>
              <a:pPr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20552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17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Configure the .</a:t>
            </a:r>
            <a:r>
              <a:rPr lang="en-US" dirty="0" err="1" smtClean="0"/>
              <a:t>dat</a:t>
            </a:r>
            <a:r>
              <a:rPr lang="en-US" dirty="0" smtClean="0"/>
              <a:t> file to enable MPI-IO</a:t>
            </a:r>
            <a:endParaRPr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141824" y="1451629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vim elbow.dat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141548" y="1019581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Open elbow.dat with your favorite text editor (vim, </a:t>
            </a:r>
            <a:r>
              <a:rPr lang="en-US" sz="2000" dirty="0" err="1" smtClean="0"/>
              <a:t>emacs</a:t>
            </a:r>
            <a:r>
              <a:rPr lang="en-US" sz="2000" dirty="0" smtClean="0"/>
              <a:t>, etc.)</a:t>
            </a:r>
            <a:endParaRPr lang="en-US" sz="2000" dirty="0"/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147195" y="1914473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Add the following lines within the parallel service section (which starts line 19)</a:t>
            </a:r>
            <a:endParaRPr lang="en-US" sz="2000" dirty="0"/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138470" y="2418528"/>
            <a:ext cx="8928992" cy="266665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PARALL_SERVICE:         On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  <a:latin typeface="Lucida Console" panose="020B0609040504020204" pitchFamily="49" charset="0"/>
              </a:rPr>
              <a:t>  </a:t>
            </a:r>
            <a:r>
              <a:rPr lang="en-US" sz="16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IO</a:t>
            </a:r>
            <a:r>
              <a:rPr lang="en-US" sz="1600" dirty="0">
                <a:solidFill>
                  <a:srgbClr val="FF0000"/>
                </a:solidFill>
                <a:latin typeface="Lucida Console" panose="020B0609040504020204" pitchFamily="49" charset="0"/>
              </a:rPr>
              <a:t>:                   On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  <a:latin typeface="Lucida Console" panose="020B0609040504020204" pitchFamily="49" charset="0"/>
              </a:rPr>
              <a:t>    </a:t>
            </a:r>
            <a:r>
              <a:rPr lang="en-US" sz="16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POSTPROCESS:        On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    RESTART:		On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  <a:latin typeface="Lucida Console" panose="020B0609040504020204" pitchFamily="49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 END_IO</a:t>
            </a:r>
            <a:endParaRPr lang="en-US" sz="1600" dirty="0">
              <a:solidFill>
                <a:srgbClr val="FF000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  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PARTITION</a:t>
            </a: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:            FACES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  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PARTITIONING</a:t>
            </a: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: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  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 </a:t>
            </a: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METHOD:             METIS 4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  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END_PARTITIONING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END_PARALL_SERVICE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138470" y="5684226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diff ../elbow ../step-1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4" name="Content Placeholder 4"/>
          <p:cNvSpPr txBox="1">
            <a:spLocks/>
          </p:cNvSpPr>
          <p:nvPr/>
        </p:nvSpPr>
        <p:spPr>
          <a:xfrm>
            <a:off x="138194" y="5252178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Compare with step-1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92971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18</a:t>
            </a:fld>
            <a:endParaRPr lang="es-E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Configure your job</a:t>
            </a:r>
            <a:endParaRPr lang="en-US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134637" y="2492896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cp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../jobs/* . 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134361" y="2060848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Get the job files</a:t>
            </a:r>
            <a:endParaRPr lang="en-US" sz="2000" dirty="0"/>
          </a:p>
        </p:txBody>
      </p:sp>
      <p:sp>
        <p:nvSpPr>
          <p:cNvPr id="17" name="Content Placeholder 3"/>
          <p:cNvSpPr txBox="1">
            <a:spLocks/>
          </p:cNvSpPr>
          <p:nvPr/>
        </p:nvSpPr>
        <p:spPr>
          <a:xfrm>
            <a:off x="153162" y="3501008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$ diff ../elbow ../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step-2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8" name="Content Placeholder 4"/>
          <p:cNvSpPr txBox="1">
            <a:spLocks/>
          </p:cNvSpPr>
          <p:nvPr/>
        </p:nvSpPr>
        <p:spPr>
          <a:xfrm>
            <a:off x="152886" y="3068960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Compare with step-2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97417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19</a:t>
            </a:fld>
            <a:endParaRPr lang="es-E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the job file content</a:t>
            </a:r>
            <a:endParaRPr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07504" y="980728"/>
            <a:ext cx="8928992" cy="2880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cat run.sh</a:t>
            </a:r>
          </a:p>
          <a:p>
            <a:pPr marL="0" indent="0">
              <a:buFontTx/>
              <a:buNone/>
            </a:pPr>
            <a:endParaRPr lang="en-US" sz="14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107504" y="1854584"/>
            <a:ext cx="8928992" cy="14304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#!/bin/bash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#SBATCH --job-name=elbow-</a:t>
            </a:r>
            <a:r>
              <a:rPr lang="en-US" sz="1200" dirty="0" err="1">
                <a:solidFill>
                  <a:srgbClr val="000000"/>
                </a:solidFill>
                <a:latin typeface="Lucida Console" panose="020B0609040504020204" pitchFamily="49" charset="0"/>
              </a:rPr>
              <a:t>mpio</a:t>
            </a: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-tutorial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#SBATCH --output=</a:t>
            </a:r>
            <a:r>
              <a:rPr lang="en-US" sz="1200" dirty="0" err="1">
                <a:solidFill>
                  <a:srgbClr val="000000"/>
                </a:solidFill>
                <a:latin typeface="Lucida Console" panose="020B0609040504020204" pitchFamily="49" charset="0"/>
              </a:rPr>
              <a:t>output.out</a:t>
            </a:r>
            <a:endParaRPr lang="en-US" sz="1200" dirty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#SBATCH --error=</a:t>
            </a:r>
            <a:r>
              <a:rPr lang="en-US" sz="1200" dirty="0" err="1">
                <a:solidFill>
                  <a:srgbClr val="000000"/>
                </a:solidFill>
                <a:latin typeface="Lucida Console" panose="020B0609040504020204" pitchFamily="49" charset="0"/>
              </a:rPr>
              <a:t>output.err</a:t>
            </a:r>
            <a:endParaRPr lang="en-US" sz="1200" dirty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#SBATCH --</a:t>
            </a:r>
            <a:r>
              <a:rPr lang="en-US" sz="12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ntasks</a:t>
            </a: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=4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#</a:t>
            </a: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SBATCH --</a:t>
            </a: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time=00:10:00</a:t>
            </a:r>
            <a:endParaRPr lang="en-US" sz="1200" dirty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FontTx/>
              <a:buNone/>
            </a:pP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4" name="Content Placeholder 4"/>
          <p:cNvSpPr txBox="1">
            <a:spLocks/>
          </p:cNvSpPr>
          <p:nvPr/>
        </p:nvSpPr>
        <p:spPr>
          <a:xfrm>
            <a:off x="107504" y="1431780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Part defining job’s name, outputs, tasks, time etc. </a:t>
            </a:r>
            <a:endParaRPr lang="en-US" sz="2000" dirty="0"/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136743" y="3707454"/>
            <a:ext cx="8928992" cy="36961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export ROMIO_HINTS=./</a:t>
            </a:r>
            <a:r>
              <a:rPr lang="en-US" sz="12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io_hints</a:t>
            </a:r>
            <a:endParaRPr lang="en-US" sz="12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107504" y="3296212"/>
            <a:ext cx="8928992" cy="4339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Define in which file ROMIO hints are located</a:t>
            </a:r>
            <a:endParaRPr lang="en-US" sz="2000" dirty="0"/>
          </a:p>
        </p:txBody>
      </p:sp>
      <p:sp>
        <p:nvSpPr>
          <p:cNvPr id="17" name="Content Placeholder 3"/>
          <p:cNvSpPr txBox="1">
            <a:spLocks/>
          </p:cNvSpPr>
          <p:nvPr/>
        </p:nvSpPr>
        <p:spPr>
          <a:xfrm>
            <a:off x="107504" y="4808766"/>
            <a:ext cx="8928992" cy="49244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export I_MPI_EXTRA_FILESYSTEM_LIST=</a:t>
            </a:r>
            <a:r>
              <a:rPr lang="en-US" sz="1200" dirty="0" err="1">
                <a:solidFill>
                  <a:srgbClr val="000000"/>
                </a:solidFill>
                <a:latin typeface="Lucida Console" panose="020B0609040504020204" pitchFamily="49" charset="0"/>
              </a:rPr>
              <a:t>gpfs</a:t>
            </a:r>
            <a:endParaRPr lang="en-US" sz="1200" dirty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export I_MPI_EXTRA_FILESYSTEM=on</a:t>
            </a:r>
          </a:p>
        </p:txBody>
      </p:sp>
      <p:sp>
        <p:nvSpPr>
          <p:cNvPr id="18" name="Content Placeholder 4"/>
          <p:cNvSpPr txBox="1">
            <a:spLocks/>
          </p:cNvSpPr>
          <p:nvPr/>
        </p:nvSpPr>
        <p:spPr>
          <a:xfrm>
            <a:off x="136743" y="4088686"/>
            <a:ext cx="8928992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Environment variables helping in optimizing MPI-IO performance (this configuration only suits with MN4 and should be adapted on other machines) </a:t>
            </a:r>
            <a:endParaRPr lang="en-US" sz="2000" dirty="0"/>
          </a:p>
        </p:txBody>
      </p:sp>
      <p:sp>
        <p:nvSpPr>
          <p:cNvPr id="19" name="Content Placeholder 3"/>
          <p:cNvSpPr txBox="1">
            <a:spLocks/>
          </p:cNvSpPr>
          <p:nvPr/>
        </p:nvSpPr>
        <p:spPr>
          <a:xfrm>
            <a:off x="95701" y="5741227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err="1">
                <a:solidFill>
                  <a:srgbClr val="000000"/>
                </a:solidFill>
                <a:latin typeface="Lucida Console" panose="020B0609040504020204" pitchFamily="49" charset="0"/>
              </a:rPr>
              <a:t>srun</a:t>
            </a: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 ~/tutorial-</a:t>
            </a:r>
            <a:r>
              <a:rPr lang="en-US" sz="1200" dirty="0" err="1">
                <a:solidFill>
                  <a:srgbClr val="000000"/>
                </a:solidFill>
                <a:latin typeface="Lucida Console" panose="020B0609040504020204" pitchFamily="49" charset="0"/>
              </a:rPr>
              <a:t>mpio</a:t>
            </a: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Lucida Console" panose="020B0609040504020204" pitchFamily="49" charset="0"/>
              </a:rPr>
              <a:t>alya</a:t>
            </a: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/Executables/</a:t>
            </a:r>
            <a:r>
              <a:rPr lang="en-US" sz="1200" dirty="0" err="1">
                <a:solidFill>
                  <a:srgbClr val="000000"/>
                </a:solidFill>
                <a:latin typeface="Lucida Console" panose="020B0609040504020204" pitchFamily="49" charset="0"/>
              </a:rPr>
              <a:t>unix</a:t>
            </a: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Lucida Console" panose="020B0609040504020204" pitchFamily="49" charset="0"/>
              </a:rPr>
              <a:t>Alya.x</a:t>
            </a: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elbow</a:t>
            </a:r>
            <a:endParaRPr lang="en-US" sz="12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107504" y="5307586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This line runs </a:t>
            </a:r>
            <a:r>
              <a:rPr lang="en-US" sz="2000" dirty="0" err="1" smtClean="0"/>
              <a:t>alya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6173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Overview</a:t>
            </a:r>
            <a:r>
              <a:rPr lang="es-ES" dirty="0" smtClean="0"/>
              <a:t> 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7715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20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</a:t>
            </a:r>
            <a:r>
              <a:rPr lang="en-US" dirty="0" err="1" smtClean="0"/>
              <a:t>io_hints</a:t>
            </a:r>
            <a:r>
              <a:rPr lang="en-US" dirty="0" smtClean="0"/>
              <a:t> file content</a:t>
            </a:r>
            <a:endParaRPr lang="en-US" dirty="0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183504" y="1712587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cat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io_hints</a:t>
            </a: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FontTx/>
              <a:buNone/>
            </a:pP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183504" y="2150671"/>
            <a:ext cx="8928992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Enable the collective buffering (read and write) to improve I/O collective operations performance</a:t>
            </a:r>
            <a:endParaRPr lang="en-US" sz="2000" dirty="0"/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182778" y="2996952"/>
            <a:ext cx="8928992" cy="79812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romio_cb_read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enable</a:t>
            </a:r>
          </a:p>
          <a:p>
            <a:pPr marL="0" indent="0">
              <a:buNone/>
            </a:pPr>
            <a:r>
              <a:rPr lang="en-US" sz="1600" dirty="0" err="1">
                <a:solidFill>
                  <a:srgbClr val="000000"/>
                </a:solidFill>
                <a:latin typeface="Lucida Console" panose="020B0609040504020204" pitchFamily="49" charset="0"/>
              </a:rPr>
              <a:t>romio_cb_write</a:t>
            </a: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 enable</a:t>
            </a: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4" name="Content Placeholder 4"/>
          <p:cNvSpPr txBox="1">
            <a:spLocks/>
          </p:cNvSpPr>
          <p:nvPr/>
        </p:nvSpPr>
        <p:spPr>
          <a:xfrm>
            <a:off x="150999" y="3933056"/>
            <a:ext cx="8928992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Other hints can be added but all have not been tested yet…</a:t>
            </a:r>
          </a:p>
          <a:p>
            <a:pPr marL="0" indent="0">
              <a:buFontTx/>
              <a:buNone/>
            </a:pPr>
            <a:r>
              <a:rPr lang="en-US" sz="2000" dirty="0" smtClean="0"/>
              <a:t>They may increase but decrease as well the performance.</a:t>
            </a:r>
          </a:p>
          <a:p>
            <a:pPr marL="0" indent="0">
              <a:buNone/>
            </a:pPr>
            <a:r>
              <a:rPr lang="en-US" sz="2000" dirty="0"/>
              <a:t>Look at </a:t>
            </a:r>
            <a:r>
              <a:rPr lang="en-US" sz="2000" dirty="0">
                <a:hlinkClick r:id="rId3"/>
              </a:rPr>
              <a:t>ftp://</a:t>
            </a:r>
            <a:r>
              <a:rPr lang="en-US" sz="2000" dirty="0" smtClean="0">
                <a:hlinkClick r:id="rId3"/>
              </a:rPr>
              <a:t>ftp.mcs.anl.gov/pub/romio/users-guide.ps</a:t>
            </a:r>
            <a:r>
              <a:rPr lang="en-US" sz="2000" dirty="0" smtClean="0"/>
              <a:t> for more info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87024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21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Launch the job</a:t>
            </a:r>
            <a:endParaRPr 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159173" y="3284984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sbatch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run.sh</a:t>
            </a:r>
          </a:p>
          <a:p>
            <a:pPr marL="0" indent="0">
              <a:buFontTx/>
              <a:buNone/>
            </a:pP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5967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22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the job result</a:t>
            </a:r>
            <a:endParaRPr 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157721" y="2213770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ls –l *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mpio.bin</a:t>
            </a: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FontTx/>
              <a:buNone/>
            </a:pP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57721" y="2951664"/>
            <a:ext cx="8928992" cy="15663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You can see two types of files:</a:t>
            </a:r>
          </a:p>
          <a:p>
            <a:pPr>
              <a:buFontTx/>
              <a:buChar char="-"/>
            </a:pPr>
            <a:r>
              <a:rPr lang="en-US" sz="2000" dirty="0" err="1" smtClean="0"/>
              <a:t>post.mpio.bin</a:t>
            </a:r>
            <a:r>
              <a:rPr lang="en-US" sz="2000" dirty="0" smtClean="0"/>
              <a:t> are the post process files (processed mesh and fields)</a:t>
            </a:r>
          </a:p>
          <a:p>
            <a:pPr>
              <a:buFontTx/>
              <a:buChar char="-"/>
            </a:pPr>
            <a:r>
              <a:rPr lang="en-US" sz="2000" dirty="0" err="1" smtClean="0"/>
              <a:t>rst.mpio.bin</a:t>
            </a:r>
            <a:r>
              <a:rPr lang="en-US" sz="2000" dirty="0" smtClean="0"/>
              <a:t> are the restart files (identical to the last iteration post files)</a:t>
            </a:r>
          </a:p>
        </p:txBody>
      </p:sp>
    </p:spTree>
    <p:extLst>
      <p:ext uri="{BB962C8B-B14F-4D97-AF65-F5344CB8AC3E}">
        <p14:creationId xmlns:p14="http://schemas.microsoft.com/office/powerpoint/2010/main" val="42550525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POST-PROCESS TO VTK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701088" y="6357938"/>
            <a:ext cx="442912" cy="412750"/>
          </a:xfrm>
        </p:spPr>
        <p:txBody>
          <a:bodyPr/>
          <a:lstStyle/>
          <a:p>
            <a:fld id="{4A490C5D-AEA8-4823-B9B3-806910A0ECF7}" type="slidenum">
              <a:rPr lang="es-ES" smtClean="0"/>
              <a:pPr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036459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24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your files to </a:t>
            </a:r>
            <a:r>
              <a:rPr lang="en-US" dirty="0" err="1" smtClean="0"/>
              <a:t>vtk</a:t>
            </a:r>
            <a:endParaRPr lang="en-US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107504" y="980728"/>
            <a:ext cx="8928992" cy="2880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cat post.sh</a:t>
            </a:r>
          </a:p>
          <a:p>
            <a:pPr marL="0" indent="0">
              <a:buFontTx/>
              <a:buNone/>
            </a:pPr>
            <a:endParaRPr lang="en-US" sz="14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107504" y="1854584"/>
            <a:ext cx="8928992" cy="215048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#!/bin/bash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#SBATCH --</a:t>
            </a: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job-name=elbow-</a:t>
            </a:r>
            <a:r>
              <a:rPr lang="en-US" sz="12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mpio</a:t>
            </a: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-post</a:t>
            </a:r>
            <a:endParaRPr lang="en-US" sz="1200" dirty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#SBATCH --output=</a:t>
            </a:r>
            <a:r>
              <a:rPr lang="en-US" sz="1200" dirty="0" err="1">
                <a:solidFill>
                  <a:srgbClr val="000000"/>
                </a:solidFill>
                <a:latin typeface="Lucida Console" panose="020B0609040504020204" pitchFamily="49" charset="0"/>
              </a:rPr>
              <a:t>output.out</a:t>
            </a:r>
            <a:endParaRPr lang="en-US" sz="1200" dirty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#SBATCH --error=</a:t>
            </a:r>
            <a:r>
              <a:rPr lang="en-US" sz="1200" dirty="0" err="1">
                <a:solidFill>
                  <a:srgbClr val="000000"/>
                </a:solidFill>
                <a:latin typeface="Lucida Console" panose="020B0609040504020204" pitchFamily="49" charset="0"/>
              </a:rPr>
              <a:t>output.err</a:t>
            </a:r>
            <a:endParaRPr lang="en-US" sz="1200" dirty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#SBATCH --</a:t>
            </a:r>
            <a:r>
              <a:rPr lang="en-US" sz="12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ntasks</a:t>
            </a: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=4</a:t>
            </a:r>
          </a:p>
          <a:p>
            <a:pPr marL="0" indent="0"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#</a:t>
            </a: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SBATCH --</a:t>
            </a: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time=00:10:00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export ROMIO_HINTS=./</a:t>
            </a:r>
            <a:r>
              <a:rPr lang="en-US" sz="12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io_hints</a:t>
            </a:r>
            <a:endParaRPr lang="en-US" sz="12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export I_MPI_EXTRA_FILESYSTEM_LIST=</a:t>
            </a:r>
            <a:r>
              <a:rPr lang="en-US" sz="1200" dirty="0" err="1">
                <a:solidFill>
                  <a:srgbClr val="000000"/>
                </a:solidFill>
                <a:latin typeface="Lucida Console" panose="020B0609040504020204" pitchFamily="49" charset="0"/>
              </a:rPr>
              <a:t>gpfs</a:t>
            </a:r>
            <a:endParaRPr lang="en-US" sz="1200" dirty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export I_MPI_EXTRA_FILESYSTEM=on</a:t>
            </a:r>
          </a:p>
          <a:p>
            <a:pPr marL="0" indent="0">
              <a:buNone/>
            </a:pPr>
            <a:endParaRPr lang="en-US" sz="1200" dirty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endParaRPr lang="en-US" sz="1200" dirty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FontTx/>
              <a:buNone/>
            </a:pP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107504" y="1431780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Part defining job’s name, outputs, tasks, time etc. </a:t>
            </a:r>
            <a:endParaRPr lang="en-US" sz="2000" dirty="0"/>
          </a:p>
        </p:txBody>
      </p:sp>
      <p:sp>
        <p:nvSpPr>
          <p:cNvPr id="18" name="Content Placeholder 3"/>
          <p:cNvSpPr txBox="1">
            <a:spLocks/>
          </p:cNvSpPr>
          <p:nvPr/>
        </p:nvSpPr>
        <p:spPr>
          <a:xfrm>
            <a:off x="107504" y="4446160"/>
            <a:ext cx="8928992" cy="49500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module </a:t>
            </a:r>
            <a:r>
              <a:rPr lang="en-US" sz="1200" dirty="0">
                <a:solidFill>
                  <a:srgbClr val="000000"/>
                </a:solidFill>
                <a:latin typeface="Lucida Console" panose="020B0609040504020204" pitchFamily="49" charset="0"/>
              </a:rPr>
              <a:t>load </a:t>
            </a:r>
            <a:r>
              <a:rPr lang="en-US" sz="12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alya</a:t>
            </a: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-</a:t>
            </a:r>
            <a:r>
              <a:rPr lang="en-US" sz="12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mpio</a:t>
            </a: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-tools</a:t>
            </a:r>
            <a:endParaRPr lang="en-US" sz="12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9" name="Content Placeholder 4"/>
          <p:cNvSpPr txBox="1">
            <a:spLocks/>
          </p:cNvSpPr>
          <p:nvPr/>
        </p:nvSpPr>
        <p:spPr>
          <a:xfrm>
            <a:off x="103962" y="4005347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Load the </a:t>
            </a:r>
            <a:r>
              <a:rPr lang="en-US" sz="2000" dirty="0" err="1" smtClean="0"/>
              <a:t>alya</a:t>
            </a:r>
            <a:r>
              <a:rPr lang="en-US" sz="2000" dirty="0" smtClean="0"/>
              <a:t>-</a:t>
            </a:r>
            <a:r>
              <a:rPr lang="en-US" sz="2000" dirty="0" err="1" smtClean="0"/>
              <a:t>mpio</a:t>
            </a:r>
            <a:r>
              <a:rPr lang="en-US" sz="2000" dirty="0" smtClean="0"/>
              <a:t>-tools module</a:t>
            </a:r>
            <a:endParaRPr lang="en-US" sz="2000" dirty="0"/>
          </a:p>
        </p:txBody>
      </p:sp>
      <p:sp>
        <p:nvSpPr>
          <p:cNvPr id="22" name="Content Placeholder 3"/>
          <p:cNvSpPr txBox="1">
            <a:spLocks/>
          </p:cNvSpPr>
          <p:nvPr/>
        </p:nvSpPr>
        <p:spPr>
          <a:xfrm>
            <a:off x="101871" y="5529454"/>
            <a:ext cx="8928992" cy="4708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srun</a:t>
            </a: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mpio2vtk elbow</a:t>
            </a:r>
            <a:endParaRPr lang="en-US" sz="12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23" name="Content Placeholder 4"/>
          <p:cNvSpPr txBox="1">
            <a:spLocks/>
          </p:cNvSpPr>
          <p:nvPr/>
        </p:nvSpPr>
        <p:spPr>
          <a:xfrm>
            <a:off x="103962" y="5094232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Run the tool (in parallel)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115555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25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Launch the job</a:t>
            </a:r>
            <a:endParaRPr 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159173" y="3284984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sbatch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post.sh</a:t>
            </a:r>
          </a:p>
          <a:p>
            <a:pPr marL="0" indent="0">
              <a:buFontTx/>
              <a:buNone/>
            </a:pP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789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26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the job result</a:t>
            </a:r>
            <a:endParaRPr 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150273" y="980728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ls –</a:t>
            </a:r>
            <a:r>
              <a:rPr lang="en-US" sz="1600" smtClean="0">
                <a:solidFill>
                  <a:srgbClr val="000000"/>
                </a:solidFill>
                <a:latin typeface="Lucida Console" panose="020B0609040504020204" pitchFamily="49" charset="0"/>
              </a:rPr>
              <a:t>lR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vtk</a:t>
            </a: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FontTx/>
              <a:buNone/>
            </a:pP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50273" y="1484784"/>
            <a:ext cx="8928992" cy="15663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You can see three type of files:</a:t>
            </a:r>
          </a:p>
          <a:p>
            <a:pPr>
              <a:buFontTx/>
              <a:buChar char="-"/>
            </a:pPr>
            <a:r>
              <a:rPr lang="en-US" sz="2000" dirty="0" err="1" smtClean="0"/>
              <a:t>elbow.pvd</a:t>
            </a:r>
            <a:r>
              <a:rPr lang="en-US" sz="2000" dirty="0" smtClean="0"/>
              <a:t> is the master file</a:t>
            </a:r>
          </a:p>
          <a:p>
            <a:pPr>
              <a:buFontTx/>
              <a:buChar char="-"/>
            </a:pPr>
            <a:r>
              <a:rPr lang="en-US" sz="2000" dirty="0" smtClean="0"/>
              <a:t>elbow_[n].</a:t>
            </a:r>
            <a:r>
              <a:rPr lang="en-US" sz="2000" dirty="0" err="1" smtClean="0"/>
              <a:t>pvtu</a:t>
            </a:r>
            <a:r>
              <a:rPr lang="en-US" sz="2000" dirty="0" smtClean="0"/>
              <a:t> is the master file for the step [n]</a:t>
            </a:r>
          </a:p>
          <a:p>
            <a:pPr>
              <a:buFontTx/>
              <a:buChar char="-"/>
            </a:pPr>
            <a:r>
              <a:rPr lang="en-US" sz="2000" dirty="0"/>
              <a:t>e</a:t>
            </a:r>
            <a:r>
              <a:rPr lang="en-US" sz="2000" dirty="0" smtClean="0"/>
              <a:t>lbow_[n]_[p].</a:t>
            </a:r>
            <a:r>
              <a:rPr lang="en-US" sz="2000" dirty="0" err="1" smtClean="0"/>
              <a:t>vtu</a:t>
            </a:r>
            <a:r>
              <a:rPr lang="en-US" sz="2000" dirty="0" smtClean="0"/>
              <a:t> is the </a:t>
            </a:r>
            <a:r>
              <a:rPr lang="en-US" sz="2000" dirty="0" err="1" smtClean="0"/>
              <a:t>vtk</a:t>
            </a:r>
            <a:r>
              <a:rPr lang="en-US" sz="2000" dirty="0" smtClean="0"/>
              <a:t> file for the step [n] and the part [p]</a:t>
            </a:r>
          </a:p>
          <a:p>
            <a:pPr>
              <a:buFontTx/>
              <a:buChar char="-"/>
            </a:pPr>
            <a:endParaRPr lang="en-US" sz="2000" dirty="0"/>
          </a:p>
        </p:txBody>
      </p:sp>
      <p:cxnSp>
        <p:nvCxnSpPr>
          <p:cNvPr id="7" name="Straight Arrow Connector 6"/>
          <p:cNvCxnSpPr>
            <a:stCxn id="8" idx="4"/>
            <a:endCxn id="11" idx="2"/>
          </p:cNvCxnSpPr>
          <p:nvPr/>
        </p:nvCxnSpPr>
        <p:spPr bwMode="auto">
          <a:xfrm flipV="1">
            <a:off x="754252" y="3573264"/>
            <a:ext cx="1153451" cy="922067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sp>
        <p:nvSpPr>
          <p:cNvPr id="8" name="Flowchart: Magnetic Disk 7"/>
          <p:cNvSpPr/>
          <p:nvPr/>
        </p:nvSpPr>
        <p:spPr bwMode="auto">
          <a:xfrm>
            <a:off x="408177" y="4279431"/>
            <a:ext cx="346075" cy="431800"/>
          </a:xfrm>
          <a:prstGeom prst="flowChartMagneticDisk">
            <a:avLst/>
          </a:prstGeom>
          <a:solidFill>
            <a:srgbClr val="FF00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0183" y="4794668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.</a:t>
            </a:r>
            <a:r>
              <a:rPr lang="en-US" sz="1200" b="1" dirty="0" err="1" smtClean="0">
                <a:solidFill>
                  <a:srgbClr val="000000"/>
                </a:solidFill>
              </a:rPr>
              <a:t>pvd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11" name="Flowchart: Magnetic Disk 10"/>
          <p:cNvSpPr/>
          <p:nvPr/>
        </p:nvSpPr>
        <p:spPr bwMode="auto">
          <a:xfrm>
            <a:off x="1907703" y="3357364"/>
            <a:ext cx="346075" cy="431800"/>
          </a:xfrm>
          <a:prstGeom prst="flowChartMagneticDisk">
            <a:avLst/>
          </a:prstGeom>
          <a:solidFill>
            <a:srgbClr val="E0852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4354" y="3894344"/>
            <a:ext cx="1233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00000000.pvtu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13" name="Straight Arrow Connector 12"/>
          <p:cNvCxnSpPr>
            <a:stCxn id="8" idx="4"/>
            <a:endCxn id="20" idx="2"/>
          </p:cNvCxnSpPr>
          <p:nvPr/>
        </p:nvCxnSpPr>
        <p:spPr bwMode="auto">
          <a:xfrm>
            <a:off x="754252" y="4495331"/>
            <a:ext cx="1164306" cy="939182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sp>
        <p:nvSpPr>
          <p:cNvPr id="14" name="Flowchart: Magnetic Disk 13"/>
          <p:cNvSpPr/>
          <p:nvPr/>
        </p:nvSpPr>
        <p:spPr bwMode="auto">
          <a:xfrm>
            <a:off x="1907703" y="4276524"/>
            <a:ext cx="346075" cy="431800"/>
          </a:xfrm>
          <a:prstGeom prst="flowChartMagneticDisk">
            <a:avLst/>
          </a:prstGeom>
          <a:solidFill>
            <a:srgbClr val="E0852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9782" y="4794669"/>
            <a:ext cx="1233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00000005.pvtu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0" name="Flowchart: Magnetic Disk 19"/>
          <p:cNvSpPr/>
          <p:nvPr/>
        </p:nvSpPr>
        <p:spPr bwMode="auto">
          <a:xfrm>
            <a:off x="1918558" y="5218613"/>
            <a:ext cx="346075" cy="431800"/>
          </a:xfrm>
          <a:prstGeom prst="flowChartMagneticDisk">
            <a:avLst/>
          </a:prstGeom>
          <a:solidFill>
            <a:srgbClr val="E0852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0141" y="5731303"/>
            <a:ext cx="750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[n].</a:t>
            </a:r>
            <a:r>
              <a:rPr lang="en-US" sz="1200" b="1" dirty="0" err="1" smtClean="0">
                <a:solidFill>
                  <a:srgbClr val="000000"/>
                </a:solidFill>
              </a:rPr>
              <a:t>pvtu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24" name="Straight Arrow Connector 23"/>
          <p:cNvCxnSpPr>
            <a:stCxn id="8" idx="4"/>
            <a:endCxn id="14" idx="2"/>
          </p:cNvCxnSpPr>
          <p:nvPr/>
        </p:nvCxnSpPr>
        <p:spPr bwMode="auto">
          <a:xfrm flipV="1">
            <a:off x="754252" y="4492424"/>
            <a:ext cx="1153451" cy="2907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30" name="Straight Arrow Connector 29"/>
          <p:cNvCxnSpPr>
            <a:endCxn id="32" idx="1"/>
          </p:cNvCxnSpPr>
          <p:nvPr/>
        </p:nvCxnSpPr>
        <p:spPr bwMode="auto">
          <a:xfrm>
            <a:off x="2256132" y="3585796"/>
            <a:ext cx="1696818" cy="203368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sp>
        <p:nvSpPr>
          <p:cNvPr id="32" name="Flowchart: Magnetic Disk 31"/>
          <p:cNvSpPr/>
          <p:nvPr/>
        </p:nvSpPr>
        <p:spPr bwMode="auto">
          <a:xfrm>
            <a:off x="3779912" y="3789164"/>
            <a:ext cx="346075" cy="431800"/>
          </a:xfrm>
          <a:prstGeom prst="flowChartMagneticDisk">
            <a:avLst/>
          </a:prstGeom>
          <a:solidFill>
            <a:srgbClr val="FFFF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34" name="Flowchart: Magnetic Disk 33"/>
          <p:cNvSpPr/>
          <p:nvPr/>
        </p:nvSpPr>
        <p:spPr bwMode="auto">
          <a:xfrm>
            <a:off x="5724128" y="3777859"/>
            <a:ext cx="346075" cy="431800"/>
          </a:xfrm>
          <a:prstGeom prst="flowChartMagneticDisk">
            <a:avLst/>
          </a:prstGeom>
          <a:solidFill>
            <a:srgbClr val="FFFF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35" name="Flowchart: Magnetic Disk 34"/>
          <p:cNvSpPr/>
          <p:nvPr/>
        </p:nvSpPr>
        <p:spPr bwMode="auto">
          <a:xfrm>
            <a:off x="7625357" y="3777859"/>
            <a:ext cx="346075" cy="431800"/>
          </a:xfrm>
          <a:prstGeom prst="flowChartMagneticDisk">
            <a:avLst/>
          </a:prstGeom>
          <a:solidFill>
            <a:srgbClr val="FFFF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00179" y="4279431"/>
            <a:ext cx="1505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00000000_[1].</a:t>
            </a:r>
            <a:r>
              <a:rPr lang="en-US" sz="1200" b="1" dirty="0" err="1" smtClean="0">
                <a:solidFill>
                  <a:srgbClr val="000000"/>
                </a:solidFill>
              </a:rPr>
              <a:t>pvtu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44395" y="4285643"/>
            <a:ext cx="1505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00000000_[2].</a:t>
            </a:r>
            <a:r>
              <a:rPr lang="en-US" sz="1200" b="1" dirty="0" err="1" smtClean="0">
                <a:solidFill>
                  <a:srgbClr val="000000"/>
                </a:solidFill>
              </a:rPr>
              <a:t>pvtu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040814" y="4286420"/>
            <a:ext cx="15151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00000000_[p].</a:t>
            </a:r>
            <a:r>
              <a:rPr lang="en-US" sz="1200" b="1" dirty="0" err="1" smtClean="0">
                <a:solidFill>
                  <a:srgbClr val="000000"/>
                </a:solidFill>
              </a:rPr>
              <a:t>pvtu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44" name="Straight Arrow Connector 43"/>
          <p:cNvCxnSpPr>
            <a:stCxn id="11" idx="4"/>
            <a:endCxn id="34" idx="1"/>
          </p:cNvCxnSpPr>
          <p:nvPr/>
        </p:nvCxnSpPr>
        <p:spPr bwMode="auto">
          <a:xfrm>
            <a:off x="2253778" y="3573264"/>
            <a:ext cx="3643388" cy="204595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47" name="Straight Arrow Connector 46"/>
          <p:cNvCxnSpPr>
            <a:stCxn id="11" idx="4"/>
            <a:endCxn id="35" idx="1"/>
          </p:cNvCxnSpPr>
          <p:nvPr/>
        </p:nvCxnSpPr>
        <p:spPr bwMode="auto">
          <a:xfrm>
            <a:off x="2253778" y="3573264"/>
            <a:ext cx="5544617" cy="204595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50" name="Straight Arrow Connector 49"/>
          <p:cNvCxnSpPr>
            <a:endCxn id="51" idx="1"/>
          </p:cNvCxnSpPr>
          <p:nvPr/>
        </p:nvCxnSpPr>
        <p:spPr bwMode="auto">
          <a:xfrm>
            <a:off x="2235494" y="4508550"/>
            <a:ext cx="1696818" cy="203368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sp>
        <p:nvSpPr>
          <p:cNvPr id="51" name="Flowchart: Magnetic Disk 50"/>
          <p:cNvSpPr/>
          <p:nvPr/>
        </p:nvSpPr>
        <p:spPr bwMode="auto">
          <a:xfrm>
            <a:off x="3759274" y="4711918"/>
            <a:ext cx="346075" cy="431800"/>
          </a:xfrm>
          <a:prstGeom prst="flowChartMagneticDisk">
            <a:avLst/>
          </a:prstGeom>
          <a:solidFill>
            <a:srgbClr val="FFFF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52" name="Flowchart: Magnetic Disk 51"/>
          <p:cNvSpPr/>
          <p:nvPr/>
        </p:nvSpPr>
        <p:spPr bwMode="auto">
          <a:xfrm>
            <a:off x="5703490" y="4700613"/>
            <a:ext cx="346075" cy="431800"/>
          </a:xfrm>
          <a:prstGeom prst="flowChartMagneticDisk">
            <a:avLst/>
          </a:prstGeom>
          <a:solidFill>
            <a:srgbClr val="FFFF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53" name="Flowchart: Magnetic Disk 52"/>
          <p:cNvSpPr/>
          <p:nvPr/>
        </p:nvSpPr>
        <p:spPr bwMode="auto">
          <a:xfrm>
            <a:off x="7604719" y="4700613"/>
            <a:ext cx="346075" cy="431800"/>
          </a:xfrm>
          <a:prstGeom prst="flowChartMagneticDisk">
            <a:avLst/>
          </a:prstGeom>
          <a:solidFill>
            <a:srgbClr val="FFFF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179541" y="5202185"/>
            <a:ext cx="1505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00000005_[1].</a:t>
            </a:r>
            <a:r>
              <a:rPr lang="en-US" sz="1200" b="1" dirty="0" err="1" smtClean="0">
                <a:solidFill>
                  <a:srgbClr val="000000"/>
                </a:solidFill>
              </a:rPr>
              <a:t>pvtu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23757" y="5208397"/>
            <a:ext cx="1505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00000005_[2].</a:t>
            </a:r>
            <a:r>
              <a:rPr lang="en-US" sz="1200" b="1" dirty="0" err="1" smtClean="0">
                <a:solidFill>
                  <a:srgbClr val="000000"/>
                </a:solidFill>
              </a:rPr>
              <a:t>pvtu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020177" y="5209174"/>
            <a:ext cx="1515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00000005_[p].</a:t>
            </a:r>
            <a:r>
              <a:rPr lang="en-US" sz="1200" b="1" dirty="0" err="1" smtClean="0">
                <a:solidFill>
                  <a:srgbClr val="000000"/>
                </a:solidFill>
              </a:rPr>
              <a:t>pvtu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57" name="Straight Arrow Connector 56"/>
          <p:cNvCxnSpPr>
            <a:endCxn id="52" idx="1"/>
          </p:cNvCxnSpPr>
          <p:nvPr/>
        </p:nvCxnSpPr>
        <p:spPr bwMode="auto">
          <a:xfrm>
            <a:off x="2233140" y="4496018"/>
            <a:ext cx="3643388" cy="204595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58" name="Straight Arrow Connector 57"/>
          <p:cNvCxnSpPr>
            <a:endCxn id="53" idx="1"/>
          </p:cNvCxnSpPr>
          <p:nvPr/>
        </p:nvCxnSpPr>
        <p:spPr bwMode="auto">
          <a:xfrm>
            <a:off x="2233140" y="4496018"/>
            <a:ext cx="5544617" cy="204595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59" name="Straight Arrow Connector 58"/>
          <p:cNvCxnSpPr>
            <a:endCxn id="60" idx="1"/>
          </p:cNvCxnSpPr>
          <p:nvPr/>
        </p:nvCxnSpPr>
        <p:spPr bwMode="auto">
          <a:xfrm>
            <a:off x="2266987" y="5458350"/>
            <a:ext cx="1696818" cy="203368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sp>
        <p:nvSpPr>
          <p:cNvPr id="60" name="Flowchart: Magnetic Disk 59"/>
          <p:cNvSpPr/>
          <p:nvPr/>
        </p:nvSpPr>
        <p:spPr bwMode="auto">
          <a:xfrm>
            <a:off x="3790767" y="5661718"/>
            <a:ext cx="346075" cy="431800"/>
          </a:xfrm>
          <a:prstGeom prst="flowChartMagneticDisk">
            <a:avLst/>
          </a:prstGeom>
          <a:solidFill>
            <a:srgbClr val="FFFF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61" name="Flowchart: Magnetic Disk 60"/>
          <p:cNvSpPr/>
          <p:nvPr/>
        </p:nvSpPr>
        <p:spPr bwMode="auto">
          <a:xfrm>
            <a:off x="5734983" y="5650413"/>
            <a:ext cx="346075" cy="431800"/>
          </a:xfrm>
          <a:prstGeom prst="flowChartMagneticDisk">
            <a:avLst/>
          </a:prstGeom>
          <a:solidFill>
            <a:srgbClr val="FFFF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62" name="Flowchart: Magnetic Disk 61"/>
          <p:cNvSpPr/>
          <p:nvPr/>
        </p:nvSpPr>
        <p:spPr bwMode="auto">
          <a:xfrm>
            <a:off x="7636212" y="5650413"/>
            <a:ext cx="346075" cy="431800"/>
          </a:xfrm>
          <a:prstGeom prst="flowChartMagneticDisk">
            <a:avLst/>
          </a:prstGeom>
          <a:solidFill>
            <a:srgbClr val="FFFF00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452283" y="6151985"/>
            <a:ext cx="10230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[n]_[1].</a:t>
            </a:r>
            <a:r>
              <a:rPr lang="en-US" sz="1200" b="1" dirty="0" err="1" smtClean="0">
                <a:solidFill>
                  <a:srgbClr val="000000"/>
                </a:solidFill>
              </a:rPr>
              <a:t>pvtu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396501" y="6158197"/>
            <a:ext cx="10230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[n]_[2].</a:t>
            </a:r>
            <a:r>
              <a:rPr lang="en-US" sz="1200" b="1" dirty="0" err="1" smtClean="0">
                <a:solidFill>
                  <a:srgbClr val="000000"/>
                </a:solidFill>
              </a:rPr>
              <a:t>pvtu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292921" y="6158974"/>
            <a:ext cx="1032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[n]_[p].</a:t>
            </a:r>
            <a:r>
              <a:rPr lang="en-US" sz="1200" b="1" dirty="0" err="1" smtClean="0">
                <a:solidFill>
                  <a:srgbClr val="000000"/>
                </a:solidFill>
              </a:rPr>
              <a:t>pvtu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66" name="Straight Arrow Connector 65"/>
          <p:cNvCxnSpPr>
            <a:endCxn id="61" idx="1"/>
          </p:cNvCxnSpPr>
          <p:nvPr/>
        </p:nvCxnSpPr>
        <p:spPr bwMode="auto">
          <a:xfrm>
            <a:off x="2264633" y="5445818"/>
            <a:ext cx="3643388" cy="204595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67" name="Straight Arrow Connector 66"/>
          <p:cNvCxnSpPr>
            <a:endCxn id="62" idx="1"/>
          </p:cNvCxnSpPr>
          <p:nvPr/>
        </p:nvCxnSpPr>
        <p:spPr bwMode="auto">
          <a:xfrm>
            <a:off x="2264633" y="5445818"/>
            <a:ext cx="5544617" cy="204595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</p:spTree>
    <p:extLst>
      <p:ext uri="{BB962C8B-B14F-4D97-AF65-F5344CB8AC3E}">
        <p14:creationId xmlns:p14="http://schemas.microsoft.com/office/powerpoint/2010/main" val="14984068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27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 only some iterations</a:t>
            </a:r>
            <a:endParaRPr 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117768" y="2540209"/>
            <a:ext cx="8928992" cy="47087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srun</a:t>
            </a: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mpio2vtk –</a:t>
            </a:r>
            <a:r>
              <a:rPr lang="en-US" sz="12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i</a:t>
            </a: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0 –</a:t>
            </a:r>
            <a:r>
              <a:rPr lang="en-US" sz="12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i</a:t>
            </a: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10 </a:t>
            </a:r>
            <a:r>
              <a:rPr lang="en-US" sz="12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elbow</a:t>
            </a:r>
            <a:endParaRPr lang="en-US" sz="12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19859" y="2104987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The option –</a:t>
            </a:r>
            <a:r>
              <a:rPr lang="en-US" sz="2000" dirty="0" err="1" smtClean="0"/>
              <a:t>i</a:t>
            </a:r>
            <a:r>
              <a:rPr lang="en-US" sz="2000" dirty="0" smtClean="0"/>
              <a:t> enables to export only some iterations</a:t>
            </a:r>
            <a:endParaRPr lang="en-US" sz="2000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117768" y="3188281"/>
            <a:ext cx="8928992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will only export the steps 0 and </a:t>
            </a:r>
            <a:r>
              <a:rPr lang="en-US" sz="2000" dirty="0" smtClean="0"/>
              <a:t>10.</a:t>
            </a:r>
            <a:endParaRPr lang="en-US" sz="2000" dirty="0" smtClean="0"/>
          </a:p>
          <a:p>
            <a:pPr marL="0" indent="0">
              <a:buFontTx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062915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28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your results in </a:t>
            </a:r>
            <a:r>
              <a:rPr lang="en-US" dirty="0" err="1" smtClean="0"/>
              <a:t>Paraview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E:\Images\Capture d'écran de 2017-10-16 17-16-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1000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29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your results in </a:t>
            </a:r>
            <a:r>
              <a:rPr lang="en-US" dirty="0" err="1" smtClean="0"/>
              <a:t>Paraview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E:\Images\Capture d'écran de 2017-10-16 17-16-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Images\Capture d'écran de 2017-10-16 17-16-5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421" y="2420888"/>
            <a:ext cx="6444208" cy="2792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2744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Parallelizing </a:t>
            </a:r>
            <a:r>
              <a:rPr lang="en-US" dirty="0" err="1" smtClean="0"/>
              <a:t>Alya’s</a:t>
            </a:r>
            <a:r>
              <a:rPr lang="en-US" dirty="0" smtClean="0"/>
              <a:t> I/O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situation:</a:t>
            </a:r>
          </a:p>
          <a:p>
            <a:pPr lvl="1"/>
            <a:r>
              <a:rPr lang="en-US" dirty="0" err="1" smtClean="0"/>
              <a:t>Alya’s</a:t>
            </a:r>
            <a:r>
              <a:rPr lang="en-US" dirty="0" smtClean="0"/>
              <a:t> I/O are currently performed sequentially</a:t>
            </a:r>
          </a:p>
          <a:p>
            <a:pPr lvl="1"/>
            <a:r>
              <a:rPr lang="en-US" dirty="0" err="1" smtClean="0"/>
              <a:t>Postprocess</a:t>
            </a:r>
            <a:r>
              <a:rPr lang="en-US" dirty="0" smtClean="0"/>
              <a:t> (alya2pos) is sequential as well</a:t>
            </a:r>
          </a:p>
          <a:p>
            <a:endParaRPr lang="en-US" dirty="0"/>
          </a:p>
          <a:p>
            <a:r>
              <a:rPr lang="en-US" dirty="0" smtClean="0"/>
              <a:t>We propose to </a:t>
            </a:r>
            <a:r>
              <a:rPr lang="en-US" dirty="0" smtClean="0"/>
              <a:t>parallelize both using MPI-IO:</a:t>
            </a:r>
            <a:endParaRPr lang="en-US" dirty="0"/>
          </a:p>
          <a:p>
            <a:pPr lvl="1"/>
            <a:r>
              <a:rPr lang="en-US" dirty="0" smtClean="0"/>
              <a:t>Improve </a:t>
            </a:r>
            <a:r>
              <a:rPr lang="en-US" dirty="0" err="1" smtClean="0"/>
              <a:t>Alya</a:t>
            </a:r>
            <a:r>
              <a:rPr lang="en-US" dirty="0" smtClean="0"/>
              <a:t> I/O </a:t>
            </a:r>
            <a:r>
              <a:rPr lang="en-US" dirty="0" smtClean="0"/>
              <a:t>performance</a:t>
            </a:r>
          </a:p>
          <a:p>
            <a:pPr lvl="2"/>
            <a:r>
              <a:rPr lang="en-US" dirty="0" smtClean="0"/>
              <a:t>Reduce mesh reading time</a:t>
            </a:r>
          </a:p>
          <a:p>
            <a:pPr lvl="2"/>
            <a:r>
              <a:rPr lang="en-US" dirty="0" smtClean="0"/>
              <a:t>Reduce post/restart files reading and writing time</a:t>
            </a:r>
          </a:p>
          <a:p>
            <a:pPr lvl="2"/>
            <a:r>
              <a:rPr lang="en-US" dirty="0" smtClean="0"/>
              <a:t>Reduce memory footprint on master process</a:t>
            </a:r>
          </a:p>
          <a:p>
            <a:pPr lvl="2"/>
            <a:r>
              <a:rPr lang="en-US" dirty="0" smtClean="0"/>
              <a:t>Reduce communications to/from master and </a:t>
            </a:r>
            <a:r>
              <a:rPr lang="en-US" dirty="0"/>
              <a:t>m</a:t>
            </a:r>
            <a:r>
              <a:rPr lang="en-US" dirty="0" smtClean="0"/>
              <a:t>aintain a whole parallel workflow</a:t>
            </a:r>
          </a:p>
          <a:p>
            <a:pPr lvl="1"/>
            <a:r>
              <a:rPr lang="en-US" dirty="0" smtClean="0"/>
              <a:t>Improve </a:t>
            </a:r>
            <a:r>
              <a:rPr lang="en-US" dirty="0" err="1" smtClean="0"/>
              <a:t>postprocess</a:t>
            </a:r>
            <a:r>
              <a:rPr lang="en-US" dirty="0" smtClean="0"/>
              <a:t> performance</a:t>
            </a:r>
          </a:p>
          <a:p>
            <a:pPr lvl="2"/>
            <a:r>
              <a:rPr lang="en-US" dirty="0" smtClean="0"/>
              <a:t>Reduce reading and writing time</a:t>
            </a:r>
          </a:p>
          <a:p>
            <a:pPr lvl="2"/>
            <a:r>
              <a:rPr lang="en-US" dirty="0" smtClean="0"/>
              <a:t>VTK files management (mesh + fields : nodes/elements)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7902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30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your results in </a:t>
            </a:r>
            <a:r>
              <a:rPr lang="en-US" dirty="0" err="1" smtClean="0"/>
              <a:t>Paraview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E:\Images\Capture d'écran de 2017-10-16 17-17-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2529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MESH READING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701088" y="6357938"/>
            <a:ext cx="442912" cy="412750"/>
          </a:xfrm>
        </p:spPr>
        <p:txBody>
          <a:bodyPr/>
          <a:lstStyle/>
          <a:p>
            <a:fld id="{4A490C5D-AEA8-4823-B9B3-806910A0ECF7}" type="slidenum">
              <a:rPr lang="es-ES" smtClean="0"/>
              <a:pPr/>
              <a:t>31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794194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32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the example mesh file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2592288"/>
          </a:xfrm>
        </p:spPr>
        <p:txBody>
          <a:bodyPr/>
          <a:lstStyle/>
          <a:p>
            <a:r>
              <a:rPr lang="en-US" dirty="0" smtClean="0"/>
              <a:t>Original mesh elbow.geo.dat file is in ASCII</a:t>
            </a:r>
          </a:p>
          <a:p>
            <a:r>
              <a:rPr lang="en-US" dirty="0" smtClean="0"/>
              <a:t>MPI-IO is bad at dealing with ASCII</a:t>
            </a:r>
          </a:p>
          <a:p>
            <a:pPr lvl="1"/>
            <a:r>
              <a:rPr lang="en-US" dirty="0" smtClean="0"/>
              <a:t>It cannot read ASCII characters directly and determine ends of lines</a:t>
            </a:r>
          </a:p>
          <a:p>
            <a:pPr lvl="1"/>
            <a:r>
              <a:rPr lang="en-US" dirty="0" smtClean="0"/>
              <a:t>File cannot be partitioned properly to be read by several processes</a:t>
            </a:r>
          </a:p>
          <a:p>
            <a:r>
              <a:rPr lang="en-US" dirty="0" smtClean="0"/>
              <a:t>We have designed a binary format compliant with MPI-IO</a:t>
            </a:r>
          </a:p>
          <a:p>
            <a:pPr lvl="1"/>
            <a:r>
              <a:rPr lang="en-US" dirty="0" smtClean="0"/>
              <a:t>Let’s convert the ASCII geometry file using alya2mpio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021786" y="3687415"/>
            <a:ext cx="1444555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US" b="1" kern="0" dirty="0" smtClean="0">
                <a:solidFill>
                  <a:srgbClr val="000000"/>
                </a:solidFill>
                <a:latin typeface="Arial"/>
                <a:cs typeface="Arial" charset="0"/>
              </a:rPr>
              <a:t>alya2mpio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cxnSp>
        <p:nvCxnSpPr>
          <p:cNvPr id="12" name="Straight Arrow Connector 11"/>
          <p:cNvCxnSpPr>
            <a:stCxn id="13" idx="1"/>
            <a:endCxn id="5" idx="1"/>
          </p:cNvCxnSpPr>
          <p:nvPr/>
        </p:nvCxnSpPr>
        <p:spPr bwMode="auto">
          <a:xfrm flipV="1">
            <a:off x="1354044" y="3903439"/>
            <a:ext cx="667742" cy="871190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sp>
        <p:nvSpPr>
          <p:cNvPr id="13" name="Flowchart: Magnetic Disk 12"/>
          <p:cNvSpPr/>
          <p:nvPr/>
        </p:nvSpPr>
        <p:spPr bwMode="auto">
          <a:xfrm>
            <a:off x="1181006" y="4774629"/>
            <a:ext cx="346075" cy="431800"/>
          </a:xfrm>
          <a:prstGeom prst="flowChartMagneticDisk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6651" y="5343599"/>
            <a:ext cx="1305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elbow.geo.dat</a:t>
            </a:r>
          </a:p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ASCII mesh file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18" name="Straight Arrow Connector 17"/>
          <p:cNvCxnSpPr>
            <a:stCxn id="5" idx="3"/>
            <a:endCxn id="28" idx="1"/>
          </p:cNvCxnSpPr>
          <p:nvPr/>
        </p:nvCxnSpPr>
        <p:spPr bwMode="auto">
          <a:xfrm>
            <a:off x="3466341" y="3903439"/>
            <a:ext cx="3986034" cy="883161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sp>
        <p:nvSpPr>
          <p:cNvPr id="20" name="Flowchart: Magnetic Disk 19"/>
          <p:cNvSpPr/>
          <p:nvPr/>
        </p:nvSpPr>
        <p:spPr bwMode="auto">
          <a:xfrm>
            <a:off x="3975625" y="4774629"/>
            <a:ext cx="346075" cy="431800"/>
          </a:xfrm>
          <a:prstGeom prst="flowChartMagneticDisk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23" name="Flowchart: Magnetic Disk 22"/>
          <p:cNvSpPr/>
          <p:nvPr/>
        </p:nvSpPr>
        <p:spPr bwMode="auto">
          <a:xfrm>
            <a:off x="4148663" y="4774629"/>
            <a:ext cx="346075" cy="431800"/>
          </a:xfrm>
          <a:prstGeom prst="flowChartMagneticDisk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24" name="Flowchart: Magnetic Disk 23"/>
          <p:cNvSpPr/>
          <p:nvPr/>
        </p:nvSpPr>
        <p:spPr bwMode="auto">
          <a:xfrm>
            <a:off x="4321700" y="4776824"/>
            <a:ext cx="346075" cy="431800"/>
          </a:xfrm>
          <a:prstGeom prst="flowChartMagneticDisk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25" name="Flowchart: Magnetic Disk 24"/>
          <p:cNvSpPr/>
          <p:nvPr/>
        </p:nvSpPr>
        <p:spPr bwMode="auto">
          <a:xfrm>
            <a:off x="4477192" y="4786600"/>
            <a:ext cx="346075" cy="431800"/>
          </a:xfrm>
          <a:prstGeom prst="flowChartMagneticDisk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50704" y="5343599"/>
            <a:ext cx="4452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*.</a:t>
            </a:r>
            <a:r>
              <a:rPr lang="en-US" sz="1200" b="1" dirty="0" err="1" smtClean="0">
                <a:solidFill>
                  <a:srgbClr val="000000"/>
                </a:solidFill>
              </a:rPr>
              <a:t>mpio.bin</a:t>
            </a:r>
            <a:endParaRPr lang="en-US" sz="1200" b="1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COORD, LNODS, LTYPE, LNODB, LTYPB,… 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73096" y="4805851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+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8" name="Flowchart: Magnetic Disk 27"/>
          <p:cNvSpPr/>
          <p:nvPr/>
        </p:nvSpPr>
        <p:spPr bwMode="auto">
          <a:xfrm>
            <a:off x="7279337" y="4786600"/>
            <a:ext cx="346075" cy="431800"/>
          </a:xfrm>
          <a:prstGeom prst="flowChartMagneticDisk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03930" y="5343599"/>
            <a:ext cx="3335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000000"/>
                </a:solidFill>
              </a:rPr>
              <a:t>elbow.mpio.geo</a:t>
            </a:r>
            <a:endParaRPr lang="en-US" sz="1200" b="1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Fields that have not been converted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33" name="Straight Arrow Connector 32"/>
          <p:cNvCxnSpPr>
            <a:stCxn id="5" idx="3"/>
            <a:endCxn id="23" idx="1"/>
          </p:cNvCxnSpPr>
          <p:nvPr/>
        </p:nvCxnSpPr>
        <p:spPr bwMode="auto">
          <a:xfrm>
            <a:off x="3466341" y="3903439"/>
            <a:ext cx="855360" cy="871190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</p:spTree>
    <p:extLst>
      <p:ext uri="{BB962C8B-B14F-4D97-AF65-F5344CB8AC3E}">
        <p14:creationId xmlns:p14="http://schemas.microsoft.com/office/powerpoint/2010/main" val="11542694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33</a:t>
            </a:fld>
            <a:endParaRPr lang="es-E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the example mesh file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2823" y="3006925"/>
            <a:ext cx="8928992" cy="432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Load the </a:t>
            </a:r>
            <a:r>
              <a:rPr lang="en-US" sz="2000" dirty="0" err="1" smtClean="0"/>
              <a:t>alya</a:t>
            </a:r>
            <a:r>
              <a:rPr lang="en-US" sz="2000" dirty="0" smtClean="0"/>
              <a:t>-</a:t>
            </a:r>
            <a:r>
              <a:rPr lang="en-US" sz="2000" dirty="0" err="1" smtClean="0"/>
              <a:t>mpio</a:t>
            </a:r>
            <a:r>
              <a:rPr lang="en-US" sz="2000" dirty="0" smtClean="0"/>
              <a:t>-tools module</a:t>
            </a:r>
            <a:endParaRPr lang="en-US" sz="2000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18416" y="4221088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alya2mpio elbow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32097" y="3432937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</a:t>
            </a: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module 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load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alya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-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mpio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-tools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FontTx/>
              <a:buNone/>
            </a:pP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100341" y="3789040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Convert the mesh files</a:t>
            </a:r>
            <a:endParaRPr lang="en-US" sz="2000" dirty="0"/>
          </a:p>
        </p:txBody>
      </p:sp>
      <p:sp>
        <p:nvSpPr>
          <p:cNvPr id="16" name="Content Placeholder 3"/>
          <p:cNvSpPr txBox="1">
            <a:spLocks/>
          </p:cNvSpPr>
          <p:nvPr/>
        </p:nvSpPr>
        <p:spPr>
          <a:xfrm>
            <a:off x="120144" y="5157192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diff ../elbow ../step-3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7" name="Content Placeholder 4"/>
          <p:cNvSpPr txBox="1">
            <a:spLocks/>
          </p:cNvSpPr>
          <p:nvPr/>
        </p:nvSpPr>
        <p:spPr>
          <a:xfrm>
            <a:off x="119868" y="4725144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Compare with step-3</a:t>
            </a:r>
            <a:endParaRPr lang="en-US" sz="2000" dirty="0"/>
          </a:p>
        </p:txBody>
      </p:sp>
      <p:sp>
        <p:nvSpPr>
          <p:cNvPr id="18" name="Content Placeholder 4"/>
          <p:cNvSpPr txBox="1">
            <a:spLocks/>
          </p:cNvSpPr>
          <p:nvPr/>
        </p:nvSpPr>
        <p:spPr>
          <a:xfrm>
            <a:off x="132097" y="1643134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Let’s clean the directory</a:t>
            </a:r>
            <a:endParaRPr lang="en-US" sz="2000" dirty="0"/>
          </a:p>
        </p:txBody>
      </p:sp>
      <p:sp>
        <p:nvSpPr>
          <p:cNvPr id="19" name="Content Placeholder 3"/>
          <p:cNvSpPr txBox="1">
            <a:spLocks/>
          </p:cNvSpPr>
          <p:nvPr/>
        </p:nvSpPr>
        <p:spPr>
          <a:xfrm>
            <a:off x="132097" y="2075182"/>
            <a:ext cx="8928992" cy="56173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~/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tutorial-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mpio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/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alya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/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Utils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/user/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alya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-clean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rm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–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fr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vtk</a:t>
            </a:r>
            <a:endParaRPr lang="en-US" sz="14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9342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34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the conversion result</a:t>
            </a:r>
            <a:endParaRPr 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157721" y="2213770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ls –l *.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mpio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.*</a:t>
            </a:r>
          </a:p>
          <a:p>
            <a:pPr marL="0" indent="0">
              <a:buFontTx/>
              <a:buNone/>
            </a:pP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57721" y="2951664"/>
            <a:ext cx="8928992" cy="15663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You can see two types of files:</a:t>
            </a:r>
          </a:p>
          <a:p>
            <a:pPr>
              <a:buFontTx/>
              <a:buChar char="-"/>
            </a:pPr>
            <a:r>
              <a:rPr lang="en-US" sz="2000" dirty="0" smtClean="0"/>
              <a:t>.</a:t>
            </a:r>
            <a:r>
              <a:rPr lang="en-US" sz="2000" dirty="0" err="1" smtClean="0"/>
              <a:t>mpio.bin</a:t>
            </a:r>
            <a:r>
              <a:rPr lang="en-US" sz="2000" dirty="0" smtClean="0"/>
              <a:t> are the binary mesh files</a:t>
            </a:r>
          </a:p>
          <a:p>
            <a:pPr>
              <a:buFontTx/>
              <a:buChar char="-"/>
            </a:pPr>
            <a:r>
              <a:rPr lang="en-US" sz="2000" dirty="0" err="1" smtClean="0"/>
              <a:t>elbow.mpio.geo</a:t>
            </a:r>
            <a:r>
              <a:rPr lang="en-US" sz="2000" dirty="0" smtClean="0"/>
              <a:t> is an ASCII file that contains the unconverted fields</a:t>
            </a:r>
          </a:p>
          <a:p>
            <a:pPr>
              <a:buFontTx/>
              <a:buChar char="-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380647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35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the dom.dat file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mesh reading MPI-IO feature works as it follows:</a:t>
            </a:r>
          </a:p>
          <a:p>
            <a:pPr lvl="1"/>
            <a:r>
              <a:rPr lang="en-US" dirty="0" smtClean="0"/>
              <a:t>First, it reads the </a:t>
            </a:r>
            <a:r>
              <a:rPr lang="en-US" dirty="0" err="1" smtClean="0"/>
              <a:t>mpio.bin</a:t>
            </a:r>
            <a:r>
              <a:rPr lang="en-US" dirty="0" smtClean="0"/>
              <a:t> mesh files in parallel</a:t>
            </a:r>
          </a:p>
          <a:p>
            <a:pPr lvl="1"/>
            <a:r>
              <a:rPr lang="en-US" dirty="0" smtClean="0"/>
              <a:t>Second, it reads the file pointed by the include in the .dom.dat domain file in sequential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2000" dirty="0" smtClean="0"/>
              <a:t>In order to prevent </a:t>
            </a:r>
            <a:r>
              <a:rPr lang="en-US" sz="2000" dirty="0" err="1" smtClean="0"/>
              <a:t>Alya</a:t>
            </a:r>
            <a:r>
              <a:rPr lang="en-US" sz="2000" dirty="0" smtClean="0"/>
              <a:t> from reading the mesh twice (once in parallel, once in sequential), you have to replace the included elbow.geo.dat file by </a:t>
            </a:r>
            <a:r>
              <a:rPr lang="en-US" sz="2000" dirty="0" err="1" smtClean="0"/>
              <a:t>elbow.mpio.geo</a:t>
            </a:r>
            <a:r>
              <a:rPr lang="en-US" sz="2000" dirty="0" smtClean="0"/>
              <a:t>. This one is generated by the converter, and only contains fields that have not been exported in the binary files.</a:t>
            </a: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107504" y="2569488"/>
            <a:ext cx="8928992" cy="108012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GEOMETRY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  GROUPS=100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  INCLUDE  elbow.geo.dat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END_GEOMETRY </a:t>
            </a:r>
          </a:p>
        </p:txBody>
      </p:sp>
    </p:spTree>
    <p:extLst>
      <p:ext uri="{BB962C8B-B14F-4D97-AF65-F5344CB8AC3E}">
        <p14:creationId xmlns:p14="http://schemas.microsoft.com/office/powerpoint/2010/main" val="10497714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36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the dom.dat file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41824" y="1451629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vim elbow.dom.dat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141548" y="1019581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Open elbow.dom.dat with your favorite text editor (vim, </a:t>
            </a:r>
            <a:r>
              <a:rPr lang="en-US" sz="2000" dirty="0" err="1" smtClean="0"/>
              <a:t>emacs</a:t>
            </a:r>
            <a:r>
              <a:rPr lang="en-US" sz="2000" dirty="0" smtClean="0"/>
              <a:t>, etc.)</a:t>
            </a:r>
            <a:endParaRPr lang="en-US" sz="2000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147195" y="1914473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Replace the following part (line 19-22)</a:t>
            </a:r>
            <a:endParaRPr lang="en-US" sz="2000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138470" y="2418529"/>
            <a:ext cx="8928992" cy="108012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GEOMETRY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  GROUPS=100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  INCLUDE  elbow.geo.dat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END_GEOMETRY </a:t>
            </a: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147195" y="3533655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By this</a:t>
            </a:r>
            <a:endParaRPr lang="en-US" sz="2000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138470" y="4037711"/>
            <a:ext cx="8928992" cy="108012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GEOMETRY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  GROUPS=100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  <a:latin typeface="Lucida Console" panose="020B0609040504020204" pitchFamily="49" charset="0"/>
              </a:rPr>
              <a:t>  INCLUDE  </a:t>
            </a:r>
            <a:r>
              <a:rPr lang="en-US" sz="1600" dirty="0" err="1" smtClean="0">
                <a:solidFill>
                  <a:srgbClr val="FF0000"/>
                </a:solidFill>
                <a:latin typeface="Lucida Console" panose="020B0609040504020204" pitchFamily="49" charset="0"/>
              </a:rPr>
              <a:t>elbow.mpio.geo</a:t>
            </a:r>
            <a:endParaRPr lang="en-US" sz="1600" dirty="0">
              <a:solidFill>
                <a:srgbClr val="FF000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END_GEOMETRY </a:t>
            </a: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138470" y="5684226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diff ../elbow ../step-4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138194" y="5252178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Compare with step-4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39920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37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Configure the .</a:t>
            </a:r>
            <a:r>
              <a:rPr lang="en-US" dirty="0" err="1" smtClean="0"/>
              <a:t>dat</a:t>
            </a:r>
            <a:r>
              <a:rPr lang="en-US" dirty="0" smtClean="0"/>
              <a:t> file to enable MPI-IO</a:t>
            </a:r>
            <a:endParaRPr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141824" y="1451629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vim elbow.dat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141548" y="1019581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Open elbow.dat with your favorite text editor (vim, </a:t>
            </a:r>
            <a:r>
              <a:rPr lang="en-US" sz="2000" dirty="0" err="1" smtClean="0"/>
              <a:t>emacs</a:t>
            </a:r>
            <a:r>
              <a:rPr lang="en-US" sz="2000" dirty="0" smtClean="0"/>
              <a:t>, etc.)</a:t>
            </a:r>
            <a:endParaRPr lang="en-US" sz="2000" dirty="0"/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147195" y="1914473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Add the following lines within the parallel service section (which starts line 19)</a:t>
            </a:r>
            <a:endParaRPr lang="en-US" sz="2000" dirty="0"/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138470" y="2418528"/>
            <a:ext cx="8928992" cy="266665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PARALL_SERVICE:         On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  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IO</a:t>
            </a: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:                   On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  <a:latin typeface="Lucida Console" panose="020B0609040504020204" pitchFamily="49" charset="0"/>
              </a:rPr>
              <a:t>    </a:t>
            </a:r>
            <a:r>
              <a:rPr lang="en-US" sz="16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GEOMETRY:           On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  <a:latin typeface="Lucida Console" panose="020B0609040504020204" pitchFamily="49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Lucida Console" panose="020B0609040504020204" pitchFamily="49" charset="0"/>
              </a:rPr>
              <a:t>   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POSTPROCESS:	On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   RESTART:		On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END_IO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  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PARTITION</a:t>
            </a: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:            FACES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  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PARTITIONING</a:t>
            </a: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: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  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 </a:t>
            </a: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METHOD:             METIS 4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Lucida Console" panose="020B0609040504020204" pitchFamily="49" charset="0"/>
              </a:rPr>
              <a:t>  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END_PARTITIONING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END_PARALL_SERVICE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138470" y="5684226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diff ../elbow ../step-5</a:t>
            </a:r>
            <a:endParaRPr lang="en-US" sz="1600" dirty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  <p:sp>
        <p:nvSpPr>
          <p:cNvPr id="14" name="Content Placeholder 4"/>
          <p:cNvSpPr txBox="1">
            <a:spLocks/>
          </p:cNvSpPr>
          <p:nvPr/>
        </p:nvSpPr>
        <p:spPr>
          <a:xfrm>
            <a:off x="138194" y="5252178"/>
            <a:ext cx="8928992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dirty="0" smtClean="0"/>
              <a:t>Compare with step-5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58088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38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Launch the job</a:t>
            </a:r>
            <a:endParaRPr lang="en-US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159173" y="3284984"/>
            <a:ext cx="8928992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4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00499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$ </a:t>
            </a:r>
            <a:r>
              <a:rPr lang="en-US" sz="1600" dirty="0" err="1" smtClean="0">
                <a:solidFill>
                  <a:srgbClr val="000000"/>
                </a:solidFill>
                <a:latin typeface="Lucida Console" panose="020B0609040504020204" pitchFamily="49" charset="0"/>
              </a:rPr>
              <a:t>sbatch</a:t>
            </a:r>
            <a:r>
              <a:rPr lang="en-US" sz="1600" dirty="0" smtClean="0">
                <a:solidFill>
                  <a:srgbClr val="000000"/>
                </a:solidFill>
                <a:latin typeface="Lucida Console" panose="020B0609040504020204" pitchFamily="49" charset="0"/>
              </a:rPr>
              <a:t> run.sh</a:t>
            </a:r>
          </a:p>
          <a:p>
            <a:pPr marL="0" indent="0">
              <a:buFontTx/>
              <a:buNone/>
            </a:pPr>
            <a:endParaRPr lang="en-US" sz="1600" dirty="0" smtClean="0">
              <a:solidFill>
                <a:srgbClr val="000000"/>
              </a:solidFill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99481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further information please contact</a:t>
            </a:r>
          </a:p>
          <a:p>
            <a:r>
              <a:rPr lang="en-US" dirty="0" smtClean="0"/>
              <a:t>damien.dosimont@bsc.es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701088" y="6357938"/>
            <a:ext cx="442912" cy="412750"/>
          </a:xfrm>
        </p:spPr>
        <p:txBody>
          <a:bodyPr/>
          <a:lstStyle/>
          <a:p>
            <a:fld id="{4A490C5D-AEA8-4823-B9B3-806910A0ECF7}" type="slidenum">
              <a:rPr lang="es-ES" smtClean="0"/>
              <a:pPr/>
              <a:t>39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2241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Parallelizing </a:t>
            </a:r>
            <a:r>
              <a:rPr lang="en-US" dirty="0" err="1" smtClean="0"/>
              <a:t>Alya’s</a:t>
            </a:r>
            <a:r>
              <a:rPr lang="en-US" dirty="0" smtClean="0"/>
              <a:t> I/O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 bwMode="auto">
          <a:xfrm>
            <a:off x="5684838" y="2197100"/>
            <a:ext cx="3097212" cy="2160588"/>
          </a:xfrm>
          <a:prstGeom prst="rect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1436688" y="2486025"/>
            <a:ext cx="865187" cy="43021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Mesh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2589213" y="2486025"/>
            <a:ext cx="863600" cy="158273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Partition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4749800" y="2486025"/>
            <a:ext cx="860425" cy="43021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Tahoma"/>
              </a:rPr>
              <a:t>Post/</a:t>
            </a: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lang="en-US" sz="1100" b="1" kern="0" dirty="0" smtClean="0">
                <a:solidFill>
                  <a:srgbClr val="000000"/>
                </a:solidFill>
                <a:latin typeface="Arial"/>
                <a:cs typeface="Tahoma"/>
              </a:rPr>
              <a:t>Restart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Tahoma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902325" y="3327400"/>
            <a:ext cx="1114425" cy="31591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Computation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7558088" y="2490788"/>
            <a:ext cx="935037" cy="427037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Tahoma"/>
              </a:rPr>
              <a:t>Post/</a:t>
            </a: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Tahoma"/>
              </a:rPr>
              <a:t>Restart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Tahoma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3741738" y="3327400"/>
            <a:ext cx="792162" cy="31591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Subdom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3741738" y="3759200"/>
            <a:ext cx="792162" cy="30956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Subdom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cxnSp>
        <p:nvCxnSpPr>
          <p:cNvPr id="39" name="Straight Arrow Connector 38"/>
          <p:cNvCxnSpPr>
            <a:stCxn id="37" idx="3"/>
            <a:endCxn id="34" idx="1"/>
          </p:cNvCxnSpPr>
          <p:nvPr/>
        </p:nvCxnSpPr>
        <p:spPr bwMode="auto">
          <a:xfrm flipV="1">
            <a:off x="4533900" y="2700338"/>
            <a:ext cx="215900" cy="785812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40" name="Straight Arrow Connector 39"/>
          <p:cNvCxnSpPr>
            <a:stCxn id="38" idx="3"/>
            <a:endCxn id="34" idx="1"/>
          </p:cNvCxnSpPr>
          <p:nvPr/>
        </p:nvCxnSpPr>
        <p:spPr bwMode="auto">
          <a:xfrm flipV="1">
            <a:off x="4533900" y="2700338"/>
            <a:ext cx="215900" cy="1214437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sp>
        <p:nvSpPr>
          <p:cNvPr id="41" name="Rectangle 40"/>
          <p:cNvSpPr/>
          <p:nvPr/>
        </p:nvSpPr>
        <p:spPr bwMode="auto">
          <a:xfrm>
            <a:off x="5902325" y="3759200"/>
            <a:ext cx="1114425" cy="30956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Computation</a:t>
            </a:r>
          </a:p>
        </p:txBody>
      </p:sp>
      <p:cxnSp>
        <p:nvCxnSpPr>
          <p:cNvPr id="42" name="Straight Arrow Connector 41"/>
          <p:cNvCxnSpPr>
            <a:stCxn id="35" idx="3"/>
            <a:endCxn id="36" idx="1"/>
          </p:cNvCxnSpPr>
          <p:nvPr/>
        </p:nvCxnSpPr>
        <p:spPr bwMode="auto">
          <a:xfrm flipV="1">
            <a:off x="7016750" y="2705100"/>
            <a:ext cx="541338" cy="781050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43" name="Straight Arrow Connector 42"/>
          <p:cNvCxnSpPr>
            <a:stCxn id="41" idx="3"/>
            <a:endCxn id="36" idx="1"/>
          </p:cNvCxnSpPr>
          <p:nvPr/>
        </p:nvCxnSpPr>
        <p:spPr bwMode="auto">
          <a:xfrm flipV="1">
            <a:off x="7016750" y="2705100"/>
            <a:ext cx="541338" cy="1209675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44" name="Straight Arrow Connector 43"/>
          <p:cNvCxnSpPr>
            <a:stCxn id="32" idx="3"/>
          </p:cNvCxnSpPr>
          <p:nvPr/>
        </p:nvCxnSpPr>
        <p:spPr bwMode="auto">
          <a:xfrm flipV="1">
            <a:off x="2301875" y="2700338"/>
            <a:ext cx="287338" cy="0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45" name="Straight Arrow Connector 44"/>
          <p:cNvCxnSpPr>
            <a:stCxn id="33" idx="3"/>
            <a:endCxn id="37" idx="1"/>
          </p:cNvCxnSpPr>
          <p:nvPr/>
        </p:nvCxnSpPr>
        <p:spPr bwMode="auto">
          <a:xfrm>
            <a:off x="3452813" y="3278188"/>
            <a:ext cx="288925" cy="207962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46" name="Straight Arrow Connector 45"/>
          <p:cNvCxnSpPr>
            <a:stCxn id="33" idx="3"/>
            <a:endCxn id="38" idx="1"/>
          </p:cNvCxnSpPr>
          <p:nvPr/>
        </p:nvCxnSpPr>
        <p:spPr bwMode="auto">
          <a:xfrm>
            <a:off x="3452813" y="3278188"/>
            <a:ext cx="288925" cy="636587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47" name="Straight Arrow Connector 46"/>
          <p:cNvCxnSpPr>
            <a:stCxn id="34" idx="2"/>
            <a:endCxn id="48" idx="1"/>
          </p:cNvCxnSpPr>
          <p:nvPr/>
        </p:nvCxnSpPr>
        <p:spPr bwMode="auto">
          <a:xfrm>
            <a:off x="5180013" y="2916238"/>
            <a:ext cx="6350" cy="1570037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triangle" w="med" len="med"/>
            <a:tailEnd type="triangle"/>
          </a:ln>
          <a:effectLst/>
          <a:extLst/>
        </p:spPr>
      </p:cxnSp>
      <p:sp>
        <p:nvSpPr>
          <p:cNvPr id="48" name="Flowchart: Magnetic Disk 47"/>
          <p:cNvSpPr/>
          <p:nvPr/>
        </p:nvSpPr>
        <p:spPr bwMode="auto">
          <a:xfrm>
            <a:off x="5013325" y="4486275"/>
            <a:ext cx="346075" cy="431800"/>
          </a:xfrm>
          <a:prstGeom prst="flowChartMagneticDisk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cxnSp>
        <p:nvCxnSpPr>
          <p:cNvPr id="49" name="Straight Arrow Connector 48"/>
          <p:cNvCxnSpPr>
            <a:stCxn id="36" idx="2"/>
            <a:endCxn id="50" idx="1"/>
          </p:cNvCxnSpPr>
          <p:nvPr/>
        </p:nvCxnSpPr>
        <p:spPr bwMode="auto">
          <a:xfrm>
            <a:off x="8026400" y="2917825"/>
            <a:ext cx="0" cy="1584325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sp>
        <p:nvSpPr>
          <p:cNvPr id="50" name="Flowchart: Magnetic Disk 49"/>
          <p:cNvSpPr/>
          <p:nvPr/>
        </p:nvSpPr>
        <p:spPr bwMode="auto">
          <a:xfrm>
            <a:off x="7853363" y="4502150"/>
            <a:ext cx="346075" cy="415925"/>
          </a:xfrm>
          <a:prstGeom prst="flowChartMagneticDisk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51" name="TextBox 3091"/>
          <p:cNvSpPr txBox="1">
            <a:spLocks noChangeArrowheads="1"/>
          </p:cNvSpPr>
          <p:nvPr/>
        </p:nvSpPr>
        <p:spPr bwMode="auto">
          <a:xfrm>
            <a:off x="6792913" y="1889125"/>
            <a:ext cx="989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s-ES" sz="1400" b="1" smtClean="0">
                <a:solidFill>
                  <a:srgbClr val="000000"/>
                </a:solidFill>
                <a:cs typeface="Arial" pitchFamily="34" charset="0"/>
              </a:rPr>
              <a:t>Iterations</a:t>
            </a:r>
          </a:p>
        </p:txBody>
      </p:sp>
      <p:sp>
        <p:nvSpPr>
          <p:cNvPr id="52" name="TextBox 3096"/>
          <p:cNvSpPr txBox="1">
            <a:spLocks noChangeArrowheads="1"/>
          </p:cNvSpPr>
          <p:nvPr/>
        </p:nvSpPr>
        <p:spPr bwMode="auto">
          <a:xfrm>
            <a:off x="236538" y="2546350"/>
            <a:ext cx="7318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s-ES" sz="1400" i="1" smtClean="0">
                <a:solidFill>
                  <a:srgbClr val="000000"/>
                </a:solidFill>
                <a:cs typeface="Arial" pitchFamily="34" charset="0"/>
              </a:rPr>
              <a:t>Master</a:t>
            </a:r>
          </a:p>
        </p:txBody>
      </p:sp>
      <p:sp>
        <p:nvSpPr>
          <p:cNvPr id="53" name="TextBox 153"/>
          <p:cNvSpPr txBox="1">
            <a:spLocks noChangeArrowheads="1"/>
          </p:cNvSpPr>
          <p:nvPr/>
        </p:nvSpPr>
        <p:spPr bwMode="auto">
          <a:xfrm>
            <a:off x="236538" y="3292475"/>
            <a:ext cx="9826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s-ES" sz="1400" i="1" smtClean="0">
                <a:solidFill>
                  <a:srgbClr val="000000"/>
                </a:solidFill>
                <a:cs typeface="Arial" pitchFamily="34" charset="0"/>
              </a:rPr>
              <a:t>Process 1</a:t>
            </a:r>
          </a:p>
        </p:txBody>
      </p:sp>
      <p:sp>
        <p:nvSpPr>
          <p:cNvPr id="54" name="TextBox 154"/>
          <p:cNvSpPr txBox="1">
            <a:spLocks noChangeArrowheads="1"/>
          </p:cNvSpPr>
          <p:nvPr/>
        </p:nvSpPr>
        <p:spPr bwMode="auto">
          <a:xfrm>
            <a:off x="236538" y="3762375"/>
            <a:ext cx="982662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s-ES" sz="1400" i="1" smtClean="0">
                <a:solidFill>
                  <a:srgbClr val="000000"/>
                </a:solidFill>
                <a:cs typeface="Arial" pitchFamily="34" charset="0"/>
              </a:rPr>
              <a:t>Process 2</a:t>
            </a:r>
          </a:p>
        </p:txBody>
      </p:sp>
      <p:sp>
        <p:nvSpPr>
          <p:cNvPr id="55" name="TextBox 159"/>
          <p:cNvSpPr txBox="1">
            <a:spLocks noChangeArrowheads="1"/>
          </p:cNvSpPr>
          <p:nvPr/>
        </p:nvSpPr>
        <p:spPr bwMode="auto">
          <a:xfrm>
            <a:off x="290513" y="1341438"/>
            <a:ext cx="359104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s-ES" sz="1600" b="1" dirty="0" err="1" smtClean="0">
                <a:solidFill>
                  <a:srgbClr val="000000"/>
                </a:solidFill>
                <a:cs typeface="Arial" pitchFamily="34" charset="0"/>
              </a:rPr>
              <a:t>Alya</a:t>
            </a:r>
            <a:r>
              <a:rPr lang="en-US" altLang="es-ES" sz="1600" b="1" dirty="0" smtClean="0">
                <a:solidFill>
                  <a:srgbClr val="000000"/>
                </a:solidFill>
                <a:cs typeface="Arial" pitchFamily="34" charset="0"/>
              </a:rPr>
              <a:t> with </a:t>
            </a:r>
            <a:r>
              <a:rPr lang="en-US" altLang="es-ES" sz="1600" b="1" dirty="0" smtClean="0">
                <a:solidFill>
                  <a:srgbClr val="FF0000"/>
                </a:solidFill>
                <a:cs typeface="Arial" pitchFamily="34" charset="0"/>
              </a:rPr>
              <a:t>sequential IO</a:t>
            </a:r>
            <a:r>
              <a:rPr lang="en-US" altLang="es-ES" sz="1600" b="1" dirty="0" smtClean="0">
                <a:solidFill>
                  <a:srgbClr val="000000"/>
                </a:solidFill>
                <a:cs typeface="Arial" pitchFamily="34" charset="0"/>
              </a:rPr>
              <a:t> (simplified)</a:t>
            </a:r>
          </a:p>
        </p:txBody>
      </p:sp>
      <p:cxnSp>
        <p:nvCxnSpPr>
          <p:cNvPr id="56" name="Straight Arrow Connector 55"/>
          <p:cNvCxnSpPr>
            <a:stCxn id="57" idx="1"/>
            <a:endCxn id="32" idx="2"/>
          </p:cNvCxnSpPr>
          <p:nvPr/>
        </p:nvCxnSpPr>
        <p:spPr bwMode="auto">
          <a:xfrm flipV="1">
            <a:off x="1868488" y="2916238"/>
            <a:ext cx="0" cy="1585912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sp>
        <p:nvSpPr>
          <p:cNvPr id="57" name="Flowchart: Magnetic Disk 56"/>
          <p:cNvSpPr/>
          <p:nvPr/>
        </p:nvSpPr>
        <p:spPr bwMode="auto">
          <a:xfrm>
            <a:off x="1695450" y="4502150"/>
            <a:ext cx="346075" cy="431800"/>
          </a:xfrm>
          <a:prstGeom prst="flowChartMagneticDisk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421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Parallelizing </a:t>
            </a:r>
            <a:r>
              <a:rPr lang="en-US" dirty="0" err="1" smtClean="0"/>
              <a:t>Alya’s</a:t>
            </a:r>
            <a:r>
              <a:rPr lang="en-US" dirty="0" smtClean="0"/>
              <a:t> I/O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5</a:t>
            </a:fld>
            <a:endParaRPr lang="es-E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084168" y="2197100"/>
            <a:ext cx="2697881" cy="2160588"/>
          </a:xfrm>
          <a:prstGeom prst="rect">
            <a:avLst/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589213" y="2486025"/>
            <a:ext cx="863600" cy="158273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Partition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6178422" y="3328193"/>
            <a:ext cx="1114425" cy="31591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Computation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741738" y="3327400"/>
            <a:ext cx="792162" cy="31591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Subdom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741738" y="3759200"/>
            <a:ext cx="792162" cy="30956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Subdom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cxnSp>
        <p:nvCxnSpPr>
          <p:cNvPr id="9" name="Straight Arrow Connector 8"/>
          <p:cNvCxnSpPr>
            <a:stCxn id="7" idx="3"/>
            <a:endCxn id="25" idx="1"/>
          </p:cNvCxnSpPr>
          <p:nvPr/>
        </p:nvCxnSpPr>
        <p:spPr bwMode="auto">
          <a:xfrm>
            <a:off x="4533900" y="3485357"/>
            <a:ext cx="255588" cy="396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sp>
        <p:nvSpPr>
          <p:cNvPr id="10" name="Rectangle 9"/>
          <p:cNvSpPr/>
          <p:nvPr/>
        </p:nvSpPr>
        <p:spPr bwMode="auto">
          <a:xfrm>
            <a:off x="6178421" y="3762375"/>
            <a:ext cx="1114425" cy="30956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Computation</a:t>
            </a:r>
          </a:p>
        </p:txBody>
      </p:sp>
      <p:cxnSp>
        <p:nvCxnSpPr>
          <p:cNvPr id="11" name="Straight Arrow Connector 10"/>
          <p:cNvCxnSpPr>
            <a:stCxn id="5" idx="3"/>
            <a:endCxn id="7" idx="1"/>
          </p:cNvCxnSpPr>
          <p:nvPr/>
        </p:nvCxnSpPr>
        <p:spPr bwMode="auto">
          <a:xfrm>
            <a:off x="3452813" y="3278188"/>
            <a:ext cx="288925" cy="207962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12" name="Straight Arrow Connector 11"/>
          <p:cNvCxnSpPr>
            <a:stCxn id="5" idx="3"/>
            <a:endCxn id="8" idx="1"/>
          </p:cNvCxnSpPr>
          <p:nvPr/>
        </p:nvCxnSpPr>
        <p:spPr bwMode="auto">
          <a:xfrm>
            <a:off x="3452813" y="3278188"/>
            <a:ext cx="288925" cy="636587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13" name="Straight Arrow Connector 12"/>
          <p:cNvCxnSpPr>
            <a:stCxn id="26" idx="2"/>
            <a:endCxn id="14" idx="1"/>
          </p:cNvCxnSpPr>
          <p:nvPr/>
        </p:nvCxnSpPr>
        <p:spPr bwMode="auto">
          <a:xfrm>
            <a:off x="5292812" y="4068763"/>
            <a:ext cx="0" cy="433387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triangle" w="med" len="med"/>
            <a:tailEnd type="triangle"/>
          </a:ln>
          <a:effectLst/>
          <a:extLst/>
        </p:spPr>
      </p:cxnSp>
      <p:sp>
        <p:nvSpPr>
          <p:cNvPr id="14" name="Flowchart: Magnetic Disk 13"/>
          <p:cNvSpPr/>
          <p:nvPr/>
        </p:nvSpPr>
        <p:spPr bwMode="auto">
          <a:xfrm>
            <a:off x="5119774" y="4502150"/>
            <a:ext cx="346075" cy="431800"/>
          </a:xfrm>
          <a:prstGeom prst="flowChartMagneticDisk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15" name="Flowchart: Magnetic Disk 14"/>
          <p:cNvSpPr/>
          <p:nvPr/>
        </p:nvSpPr>
        <p:spPr bwMode="auto">
          <a:xfrm>
            <a:off x="7853363" y="4502150"/>
            <a:ext cx="346075" cy="415925"/>
          </a:xfrm>
          <a:prstGeom prst="flowChartMagneticDisk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16" name="TextBox 3091"/>
          <p:cNvSpPr txBox="1">
            <a:spLocks noChangeArrowheads="1"/>
          </p:cNvSpPr>
          <p:nvPr/>
        </p:nvSpPr>
        <p:spPr bwMode="auto">
          <a:xfrm>
            <a:off x="6792913" y="1889125"/>
            <a:ext cx="989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s-ES" sz="1400" b="1" smtClean="0">
                <a:solidFill>
                  <a:srgbClr val="000000"/>
                </a:solidFill>
                <a:cs typeface="Arial" pitchFamily="34" charset="0"/>
              </a:rPr>
              <a:t>Iterations</a:t>
            </a:r>
          </a:p>
        </p:txBody>
      </p:sp>
      <p:sp>
        <p:nvSpPr>
          <p:cNvPr id="17" name="TextBox 3096"/>
          <p:cNvSpPr txBox="1">
            <a:spLocks noChangeArrowheads="1"/>
          </p:cNvSpPr>
          <p:nvPr/>
        </p:nvSpPr>
        <p:spPr bwMode="auto">
          <a:xfrm>
            <a:off x="236538" y="2546350"/>
            <a:ext cx="7318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s-ES" sz="1400" i="1" smtClean="0">
                <a:solidFill>
                  <a:srgbClr val="000000"/>
                </a:solidFill>
                <a:cs typeface="Arial" pitchFamily="34" charset="0"/>
              </a:rPr>
              <a:t>Master</a:t>
            </a:r>
          </a:p>
        </p:txBody>
      </p:sp>
      <p:sp>
        <p:nvSpPr>
          <p:cNvPr id="18" name="TextBox 153"/>
          <p:cNvSpPr txBox="1">
            <a:spLocks noChangeArrowheads="1"/>
          </p:cNvSpPr>
          <p:nvPr/>
        </p:nvSpPr>
        <p:spPr bwMode="auto">
          <a:xfrm>
            <a:off x="236538" y="3292475"/>
            <a:ext cx="9826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s-ES" sz="1400" i="1" smtClean="0">
                <a:solidFill>
                  <a:srgbClr val="000000"/>
                </a:solidFill>
                <a:cs typeface="Arial" pitchFamily="34" charset="0"/>
              </a:rPr>
              <a:t>Process 1</a:t>
            </a:r>
          </a:p>
        </p:txBody>
      </p:sp>
      <p:sp>
        <p:nvSpPr>
          <p:cNvPr id="19" name="TextBox 154"/>
          <p:cNvSpPr txBox="1">
            <a:spLocks noChangeArrowheads="1"/>
          </p:cNvSpPr>
          <p:nvPr/>
        </p:nvSpPr>
        <p:spPr bwMode="auto">
          <a:xfrm>
            <a:off x="236538" y="3762375"/>
            <a:ext cx="982662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s-ES" sz="1400" i="1" smtClean="0">
                <a:solidFill>
                  <a:srgbClr val="000000"/>
                </a:solidFill>
                <a:cs typeface="Arial" pitchFamily="34" charset="0"/>
              </a:rPr>
              <a:t>Process 2</a:t>
            </a:r>
          </a:p>
        </p:txBody>
      </p:sp>
      <p:sp>
        <p:nvSpPr>
          <p:cNvPr id="20" name="TextBox 159"/>
          <p:cNvSpPr txBox="1">
            <a:spLocks noChangeArrowheads="1"/>
          </p:cNvSpPr>
          <p:nvPr/>
        </p:nvSpPr>
        <p:spPr bwMode="auto">
          <a:xfrm>
            <a:off x="290513" y="1341438"/>
            <a:ext cx="4157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s-ES" sz="1600" b="1" dirty="0" smtClean="0">
                <a:solidFill>
                  <a:srgbClr val="000000"/>
                </a:solidFill>
                <a:cs typeface="Arial" pitchFamily="34" charset="0"/>
              </a:rPr>
              <a:t>**New**: </a:t>
            </a:r>
            <a:r>
              <a:rPr lang="en-US" altLang="es-ES" sz="1600" b="1" dirty="0" err="1" smtClean="0">
                <a:solidFill>
                  <a:srgbClr val="000000"/>
                </a:solidFill>
                <a:cs typeface="Arial" pitchFamily="34" charset="0"/>
              </a:rPr>
              <a:t>Alya</a:t>
            </a:r>
            <a:r>
              <a:rPr lang="en-US" altLang="es-ES" sz="1600" b="1" dirty="0" smtClean="0">
                <a:solidFill>
                  <a:srgbClr val="000000"/>
                </a:solidFill>
                <a:cs typeface="Arial" pitchFamily="34" charset="0"/>
              </a:rPr>
              <a:t> with </a:t>
            </a:r>
            <a:r>
              <a:rPr lang="en-US" altLang="es-ES" sz="1600" b="1" dirty="0" smtClean="0">
                <a:solidFill>
                  <a:srgbClr val="92D050"/>
                </a:solidFill>
                <a:cs typeface="Arial" pitchFamily="34" charset="0"/>
              </a:rPr>
              <a:t>parallel IO </a:t>
            </a:r>
            <a:r>
              <a:rPr lang="en-US" altLang="es-ES" sz="1600" b="1" dirty="0" smtClean="0">
                <a:solidFill>
                  <a:srgbClr val="000000"/>
                </a:solidFill>
                <a:cs typeface="Arial" pitchFamily="34" charset="0"/>
              </a:rPr>
              <a:t>(simplified)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1436688" y="3327400"/>
            <a:ext cx="865187" cy="31591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92D05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Mesh</a:t>
            </a:r>
          </a:p>
        </p:txBody>
      </p:sp>
      <p:sp>
        <p:nvSpPr>
          <p:cNvPr id="22" name="Rectangle 21"/>
          <p:cNvSpPr/>
          <p:nvPr/>
        </p:nvSpPr>
        <p:spPr bwMode="auto">
          <a:xfrm>
            <a:off x="1436688" y="3762375"/>
            <a:ext cx="865187" cy="30638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92D05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Mesh</a:t>
            </a:r>
          </a:p>
        </p:txBody>
      </p:sp>
      <p:cxnSp>
        <p:nvCxnSpPr>
          <p:cNvPr id="23" name="Straight Arrow Connector 22"/>
          <p:cNvCxnSpPr>
            <a:stCxn id="24" idx="1"/>
            <a:endCxn id="22" idx="2"/>
          </p:cNvCxnSpPr>
          <p:nvPr/>
        </p:nvCxnSpPr>
        <p:spPr bwMode="auto">
          <a:xfrm flipV="1">
            <a:off x="1868488" y="4068763"/>
            <a:ext cx="0" cy="433387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sp>
        <p:nvSpPr>
          <p:cNvPr id="24" name="Flowchart: Magnetic Disk 23"/>
          <p:cNvSpPr/>
          <p:nvPr/>
        </p:nvSpPr>
        <p:spPr bwMode="auto">
          <a:xfrm>
            <a:off x="1695450" y="4502150"/>
            <a:ext cx="346075" cy="431800"/>
          </a:xfrm>
          <a:prstGeom prst="flowChartMagneticDisk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11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789488" y="3328193"/>
            <a:ext cx="1006648" cy="31512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92D05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Post/Restart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4789488" y="3759200"/>
            <a:ext cx="1006648" cy="30956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92D05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Post/Restart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>
            <a:off x="4533900" y="3914775"/>
            <a:ext cx="255588" cy="0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28" name="Straight Arrow Connector 27"/>
          <p:cNvCxnSpPr>
            <a:stCxn id="21" idx="3"/>
            <a:endCxn id="5" idx="1"/>
          </p:cNvCxnSpPr>
          <p:nvPr/>
        </p:nvCxnSpPr>
        <p:spPr bwMode="auto">
          <a:xfrm flipV="1">
            <a:off x="2301875" y="3278188"/>
            <a:ext cx="287338" cy="207962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29" name="Straight Arrow Connector 28"/>
          <p:cNvCxnSpPr>
            <a:endCxn id="5" idx="1"/>
          </p:cNvCxnSpPr>
          <p:nvPr/>
        </p:nvCxnSpPr>
        <p:spPr bwMode="auto">
          <a:xfrm flipV="1">
            <a:off x="2311400" y="3278188"/>
            <a:ext cx="277813" cy="636587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30" name="Straight Arrow Connector 29"/>
          <p:cNvCxnSpPr>
            <a:endCxn id="32" idx="1"/>
          </p:cNvCxnSpPr>
          <p:nvPr/>
        </p:nvCxnSpPr>
        <p:spPr bwMode="auto">
          <a:xfrm flipV="1">
            <a:off x="7287419" y="3485357"/>
            <a:ext cx="342106" cy="793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8026400" y="4068763"/>
            <a:ext cx="1" cy="417512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  <p:sp>
        <p:nvSpPr>
          <p:cNvPr id="32" name="Rectangle 31"/>
          <p:cNvSpPr/>
          <p:nvPr/>
        </p:nvSpPr>
        <p:spPr bwMode="auto">
          <a:xfrm>
            <a:off x="7629525" y="3327400"/>
            <a:ext cx="1046931" cy="31591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92D05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Post/Restart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7629525" y="3759200"/>
            <a:ext cx="1046931" cy="309563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92D05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 charset="0"/>
              </a:rPr>
              <a:t>Post/Restart</a:t>
            </a:r>
            <a:endParaRPr kumimoji="0" lang="en-US" sz="105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 charset="0"/>
            </a:endParaRPr>
          </a:p>
        </p:txBody>
      </p:sp>
      <p:cxnSp>
        <p:nvCxnSpPr>
          <p:cNvPr id="34" name="Straight Arrow Connector 33"/>
          <p:cNvCxnSpPr>
            <a:stCxn id="10" idx="3"/>
          </p:cNvCxnSpPr>
          <p:nvPr/>
        </p:nvCxnSpPr>
        <p:spPr bwMode="auto">
          <a:xfrm flipV="1">
            <a:off x="7292846" y="3914775"/>
            <a:ext cx="336679" cy="2382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  <a:headEnd type="none" w="med" len="med"/>
            <a:tailEnd type="triangle"/>
          </a:ln>
          <a:effectLst/>
          <a:extLst/>
        </p:spPr>
      </p:cxnSp>
    </p:spTree>
    <p:extLst>
      <p:ext uri="{BB962C8B-B14F-4D97-AF65-F5344CB8AC3E}">
        <p14:creationId xmlns:p14="http://schemas.microsoft.com/office/powerpoint/2010/main" val="2167050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6</a:t>
            </a:fld>
            <a:endParaRPr lang="es-E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alya</a:t>
            </a:r>
            <a:r>
              <a:rPr lang="en-US" dirty="0" smtClean="0"/>
              <a:t>: MPI-IO feature, already implemented</a:t>
            </a:r>
          </a:p>
          <a:p>
            <a:r>
              <a:rPr lang="en-US" dirty="0" err="1" smtClean="0"/>
              <a:t>alya</a:t>
            </a:r>
            <a:r>
              <a:rPr lang="en-US" dirty="0" smtClean="0"/>
              <a:t>-</a:t>
            </a:r>
            <a:r>
              <a:rPr lang="en-US" dirty="0" err="1" smtClean="0"/>
              <a:t>mpio</a:t>
            </a:r>
            <a:r>
              <a:rPr lang="en-US" dirty="0" smtClean="0"/>
              <a:t>-tools: tool set to manipulate mesh/post/</a:t>
            </a:r>
            <a:r>
              <a:rPr lang="en-US" dirty="0" err="1" smtClean="0"/>
              <a:t>rst</a:t>
            </a:r>
            <a:r>
              <a:rPr lang="en-US" dirty="0" smtClean="0"/>
              <a:t> files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lya2mpio: convert ASCII mesh files to MPI-IO compliant binary files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pio2vtk: convert MPI-IO mesh/post/</a:t>
            </a:r>
            <a:r>
              <a:rPr lang="en-US" dirty="0" err="1" smtClean="0"/>
              <a:t>rst</a:t>
            </a:r>
            <a:r>
              <a:rPr lang="en-US" dirty="0" smtClean="0"/>
              <a:t> to </a:t>
            </a:r>
            <a:r>
              <a:rPr lang="en-US" dirty="0" err="1" smtClean="0"/>
              <a:t>vtk</a:t>
            </a:r>
            <a:r>
              <a:rPr lang="en-US" dirty="0" smtClean="0"/>
              <a:t> (parallel) files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pio2txt: dump MPI-IO post process files to txt</a:t>
            </a:r>
          </a:p>
          <a:p>
            <a:pPr lvl="1"/>
            <a:r>
              <a:rPr lang="en-US" dirty="0" err="1"/>
              <a:t>l</a:t>
            </a:r>
            <a:r>
              <a:rPr lang="en-US" dirty="0" err="1" smtClean="0"/>
              <a:t>ibalya</a:t>
            </a:r>
            <a:r>
              <a:rPr lang="en-US" dirty="0" smtClean="0"/>
              <a:t>-</a:t>
            </a:r>
            <a:r>
              <a:rPr lang="en-US" dirty="0" err="1" smtClean="0"/>
              <a:t>mpio</a:t>
            </a:r>
            <a:r>
              <a:rPr lang="en-US" dirty="0" smtClean="0"/>
              <a:t>-reader: API to write your own converter (sequential or MPI)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362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CURRENT RESULTS 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5247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8</a:t>
            </a:fld>
            <a:endParaRPr lang="es-E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Case CRM (Oriol), 2000 MPI processes on MN4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POINTS = 46 922 218</a:t>
            </a:r>
          </a:p>
          <a:p>
            <a:r>
              <a:rPr lang="en-US" dirty="0" smtClean="0"/>
              <a:t>ELEMENTS = 158 528 254</a:t>
            </a:r>
          </a:p>
          <a:p>
            <a:r>
              <a:rPr lang="en-US" dirty="0" smtClean="0"/>
              <a:t>BOUNDARIES = 7 025 777</a:t>
            </a:r>
          </a:p>
          <a:p>
            <a:endParaRPr lang="en-US" dirty="0"/>
          </a:p>
          <a:p>
            <a:r>
              <a:rPr lang="en-US" dirty="0" smtClean="0"/>
              <a:t>ASCII Mesh = 13 GB</a:t>
            </a:r>
          </a:p>
          <a:p>
            <a:r>
              <a:rPr lang="en-US" dirty="0" smtClean="0"/>
              <a:t>MPI-IO format </a:t>
            </a:r>
            <a:r>
              <a:rPr lang="en-US" dirty="0" smtClean="0"/>
              <a:t>Mesh = 8 GB (integers 8)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52568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A490C5D-AEA8-4823-B9B3-806910A0ECF7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Mesh reading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E:\Experiments\mpio\CRM\mn4\primero\mes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621713" cy="537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93091" y="378904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 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3775337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314 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6248635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Speed-up: 104.6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13065444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PRESENTACIONES BSC-CNS-23032012-v2EG">
  <a:themeElements>
    <a:clrScheme name="BSC-CNS">
      <a:dk1>
        <a:srgbClr val="0058A9"/>
      </a:dk1>
      <a:lt1>
        <a:sysClr val="window" lastClr="FFFFFF"/>
      </a:lt1>
      <a:dk2>
        <a:srgbClr val="5D91D1"/>
      </a:dk2>
      <a:lt2>
        <a:srgbClr val="DBE7F5"/>
      </a:lt2>
      <a:accent1>
        <a:srgbClr val="B4CCEA"/>
      </a:accent1>
      <a:accent2>
        <a:srgbClr val="87AEDD"/>
      </a:accent2>
      <a:accent3>
        <a:srgbClr val="5D91D1"/>
      </a:accent3>
      <a:accent4>
        <a:srgbClr val="326BB0"/>
      </a:accent4>
      <a:accent5>
        <a:srgbClr val="295993"/>
      </a:accent5>
      <a:accent6>
        <a:srgbClr val="004990"/>
      </a:accent6>
      <a:hlink>
        <a:srgbClr val="002E5C"/>
      </a:hlink>
      <a:folHlink>
        <a:srgbClr val="214775"/>
      </a:folHlink>
    </a:clrScheme>
    <a:fontScheme name="BSC-CN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PRESENTACIONES BSC-CNS-23032012-v2EG</Template>
  <TotalTime>70273</TotalTime>
  <Words>1389</Words>
  <Application>Microsoft Office PowerPoint</Application>
  <PresentationFormat>On-screen Show (4:3)</PresentationFormat>
  <Paragraphs>325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PLANTILLA PRESENTACIONES BSC-CNS-23032012-v2EG</vt:lpstr>
      <vt:lpstr>ALYA Parallel I/O Tutorial</vt:lpstr>
      <vt:lpstr>Overview </vt:lpstr>
      <vt:lpstr>Parallelizing Alya’s I/O</vt:lpstr>
      <vt:lpstr>Parallelizing Alya’s I/O</vt:lpstr>
      <vt:lpstr>Parallelizing Alya’s I/O</vt:lpstr>
      <vt:lpstr>Material</vt:lpstr>
      <vt:lpstr> CURRENT RESULTS </vt:lpstr>
      <vt:lpstr>Example: Case CRM (Oriol), 2000 MPI processes on MN4</vt:lpstr>
      <vt:lpstr>Mesh reading</vt:lpstr>
      <vt:lpstr>Postprocess files writing</vt:lpstr>
      <vt:lpstr>Postprocess files conversion (only one iteration)</vt:lpstr>
      <vt:lpstr>TUTORIAL (on MARENOSTRUM IV)</vt:lpstr>
      <vt:lpstr>Download, configure and compile Alya</vt:lpstr>
      <vt:lpstr>Download the example</vt:lpstr>
      <vt:lpstr>I/O Operations</vt:lpstr>
      <vt:lpstr> WRITE POSTPROCESS/RESTART FILES</vt:lpstr>
      <vt:lpstr>Configure the .dat file to enable MPI-IO</vt:lpstr>
      <vt:lpstr>Configure your job</vt:lpstr>
      <vt:lpstr>Analyzing the job file content</vt:lpstr>
      <vt:lpstr>Analyzing io_hints file content</vt:lpstr>
      <vt:lpstr>Launch the job</vt:lpstr>
      <vt:lpstr>Analyzing the job result</vt:lpstr>
      <vt:lpstr>CONVERT POST-PROCESS TO VTK</vt:lpstr>
      <vt:lpstr>Convert your files to vtk</vt:lpstr>
      <vt:lpstr>Launch the job</vt:lpstr>
      <vt:lpstr>Analyzing the job result</vt:lpstr>
      <vt:lpstr>Export only some iterations</vt:lpstr>
      <vt:lpstr>Open your results in Paraview</vt:lpstr>
      <vt:lpstr>Open your results in Paraview</vt:lpstr>
      <vt:lpstr>Open your results in Paraview</vt:lpstr>
      <vt:lpstr>MESH READING</vt:lpstr>
      <vt:lpstr>Convert the example mesh file</vt:lpstr>
      <vt:lpstr>Convert the example mesh file</vt:lpstr>
      <vt:lpstr>Analyzing the conversion result</vt:lpstr>
      <vt:lpstr>Update the dom.dat file</vt:lpstr>
      <vt:lpstr>Update the dom.dat file</vt:lpstr>
      <vt:lpstr>Configure the .dat file to enable MPI-IO</vt:lpstr>
      <vt:lpstr>Launch the job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ALYA Parallel I/O Tutorial</dc:title>
  <dc:creator>bscuser</dc:creator>
  <cp:lastModifiedBy>bscuser</cp:lastModifiedBy>
  <cp:revision>112</cp:revision>
  <dcterms:created xsi:type="dcterms:W3CDTF">2017-08-22T12:37:39Z</dcterms:created>
  <dcterms:modified xsi:type="dcterms:W3CDTF">2017-11-29T12:49:17Z</dcterms:modified>
</cp:coreProperties>
</file>